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8229600" cx="14630400"/>
  <p:notesSz cx="8229600" cy="14630400"/>
  <p:embeddedFontLst>
    <p:embeddedFont>
      <p:font typeface="Inconsolata"/>
      <p:bold r:id="rId17"/>
    </p:embeddedFont>
    <p:embeddedFont>
      <p:font typeface="Fira Sans"/>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FiraSans-italic.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FiraSans-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Inconsolata-bold.fntdata"/><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FiraSans-bold.fntdata"/><Relationship Id="rId6" Type="http://schemas.openxmlformats.org/officeDocument/2006/relationships/slide" Target="slides/slide2.xml"/><Relationship Id="rId18" Type="http://schemas.openxmlformats.org/officeDocument/2006/relationships/font" Target="fonts/FiraSans-regular.fntdata"/><Relationship Id="rId7" Type="http://schemas.openxmlformats.org/officeDocument/2006/relationships/slide" Target="slides/slide3.xml"/><Relationship Id="rId8" Type="http://schemas.openxmlformats.org/officeDocument/2006/relationships/slide" Target="slides/slide4.xml"/></Relationships>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 name="Google Shape;6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 name="Google Shape;62;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7" name="Google Shape;21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8" name="Google Shape;218;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6" name="Google Shape;236;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7" name="Google Shape;237;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5" name="Google Shape;255;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6" name="Google Shape;256;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 name="Google Shape;74;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 name="Google Shape;75;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 name="Google Shape;9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1" name="Google Shape;11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8" name="Google Shape;12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5" name="Google Shape;145;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6" name="Google Shape;146;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2" name="Google Shape;16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3" name="Google Shape;18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4" name="Google Shape;184;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 name="Google Shape;200;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46" name="Shape 46"/>
        <p:cNvGrpSpPr/>
        <p:nvPr/>
      </p:nvGrpSpPr>
      <p:grpSpPr>
        <a:xfrm>
          <a:off x="0" y="0"/>
          <a:ext cx="0" cy="0"/>
          <a:chOff x="0" y="0"/>
          <a:chExt cx="0" cy="0"/>
        </a:xfrm>
      </p:grpSpPr>
      <p:sp>
        <p:nvSpPr>
          <p:cNvPr id="47" name="Google Shape;47;p11"/>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1"/>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9" name="Google Shape;49;p11">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1 master">
  <p:cSld name="Slide 11 master">
    <p:spTree>
      <p:nvGrpSpPr>
        <p:cNvPr id="50" name="Shape 50"/>
        <p:cNvGrpSpPr/>
        <p:nvPr/>
      </p:nvGrpSpPr>
      <p:grpSpPr>
        <a:xfrm>
          <a:off x="0" y="0"/>
          <a:ext cx="0" cy="0"/>
          <a:chOff x="0" y="0"/>
          <a:chExt cx="0" cy="0"/>
        </a:xfrm>
      </p:grpSpPr>
      <p:sp>
        <p:nvSpPr>
          <p:cNvPr id="51" name="Google Shape;51;p12"/>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2"/>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53" name="Google Shape;53;p1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2 master">
  <p:cSld name="Slide 12 master">
    <p:spTree>
      <p:nvGrpSpPr>
        <p:cNvPr id="54" name="Shape 54"/>
        <p:cNvGrpSpPr/>
        <p:nvPr/>
      </p:nvGrpSpPr>
      <p:grpSpPr>
        <a:xfrm>
          <a:off x="0" y="0"/>
          <a:ext cx="0" cy="0"/>
          <a:chOff x="0" y="0"/>
          <a:chExt cx="0" cy="0"/>
        </a:xfrm>
      </p:grpSpPr>
      <p:sp>
        <p:nvSpPr>
          <p:cNvPr id="55" name="Google Shape;55;p13"/>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3"/>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57" name="Google Shape;57;p1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8" name="Shape 5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sp>
        <p:nvSpPr>
          <p:cNvPr id="15" name="Google Shape;15;p3"/>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sp>
        <p:nvSpPr>
          <p:cNvPr id="19" name="Google Shape;19;p4"/>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sp>
        <p:nvSpPr>
          <p:cNvPr id="23" name="Google Shape;23;p5"/>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sp>
        <p:nvSpPr>
          <p:cNvPr id="27" name="Google Shape;27;p6"/>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6"/>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sp>
        <p:nvSpPr>
          <p:cNvPr id="31" name="Google Shape;31;p7"/>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7"/>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sp>
        <p:nvSpPr>
          <p:cNvPr id="35" name="Google Shape;35;p8"/>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8"/>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sp>
        <p:nvSpPr>
          <p:cNvPr id="39" name="Google Shape;39;p9"/>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42" name="Shape 42"/>
        <p:cNvGrpSpPr/>
        <p:nvPr/>
      </p:nvGrpSpPr>
      <p:grpSpPr>
        <a:xfrm>
          <a:off x="0" y="0"/>
          <a:ext cx="0" cy="0"/>
          <a:chOff x="0" y="0"/>
          <a:chExt cx="0" cy="0"/>
        </a:xfrm>
      </p:grpSpPr>
      <p:sp>
        <p:nvSpPr>
          <p:cNvPr id="43" name="Google Shape;43;p10"/>
          <p:cNvSpPr/>
          <p:nvPr/>
        </p:nvSpPr>
        <p:spPr>
          <a:xfrm>
            <a:off x="0" y="0"/>
            <a:ext cx="14630400" cy="8229600"/>
          </a:xfrm>
          <a:prstGeom prst="rect">
            <a:avLst/>
          </a:prstGeom>
          <a:solidFill>
            <a:srgbClr val="110C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0"/>
          <p:cNvSpPr/>
          <p:nvPr/>
        </p:nvSpPr>
        <p:spPr>
          <a:xfrm>
            <a:off x="0" y="0"/>
            <a:ext cx="14630400" cy="8229600"/>
          </a:xfrm>
          <a:prstGeom prst="rect">
            <a:avLst/>
          </a:prstGeom>
          <a:solidFill>
            <a:srgbClr val="2416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10">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25.png"/><Relationship Id="rId4" Type="http://schemas.openxmlformats.org/officeDocument/2006/relationships/hyperlink" Target="https://www.sciencegate.app/document/10.11591/ijece.v12i1.pp285-292"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21.png"/><Relationship Id="rId6"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5.png"/><Relationship Id="rId5" Type="http://schemas.openxmlformats.org/officeDocument/2006/relationships/image" Target="../media/image24.png"/><Relationship Id="rId6"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descr="preencoded.png" id="64" name="Google Shape;64;p15"/>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65" name="Google Shape;65;p15"/>
          <p:cNvSpPr/>
          <p:nvPr/>
        </p:nvSpPr>
        <p:spPr>
          <a:xfrm>
            <a:off x="793790" y="973455"/>
            <a:ext cx="7556421" cy="2126337"/>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F94CAF"/>
              </a:buClr>
              <a:buSzPts val="4450"/>
              <a:buFont typeface="Inconsolata"/>
              <a:buNone/>
            </a:pPr>
            <a:r>
              <a:rPr b="1" i="0" lang="en-US" sz="4450" u="none" cap="none" strike="noStrike">
                <a:solidFill>
                  <a:srgbClr val="F94CAF"/>
                </a:solidFill>
                <a:latin typeface="Inconsolata"/>
                <a:ea typeface="Inconsolata"/>
                <a:cs typeface="Inconsolata"/>
                <a:sym typeface="Inconsolata"/>
              </a:rPr>
              <a:t>Performance Analysis: OS for Multi-Robot Path Planning</a:t>
            </a:r>
            <a:endParaRPr b="0" i="0" sz="4450" u="none" cap="none" strike="noStrike"/>
          </a:p>
        </p:txBody>
      </p:sp>
      <p:sp>
        <p:nvSpPr>
          <p:cNvPr id="66" name="Google Shape;66;p15"/>
          <p:cNvSpPr/>
          <p:nvPr/>
        </p:nvSpPr>
        <p:spPr>
          <a:xfrm>
            <a:off x="793790" y="3439954"/>
            <a:ext cx="75564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A comparative study of Real-Time and General-Purpose Operating Systems using Ubuntu and Pardus.</a:t>
            </a:r>
            <a:endParaRPr b="0" i="0" sz="1750" u="none" cap="none" strike="noStrike"/>
          </a:p>
        </p:txBody>
      </p:sp>
      <p:sp>
        <p:nvSpPr>
          <p:cNvPr id="67" name="Google Shape;67;p15"/>
          <p:cNvSpPr/>
          <p:nvPr/>
        </p:nvSpPr>
        <p:spPr>
          <a:xfrm>
            <a:off x="793790" y="4420910"/>
            <a:ext cx="75564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Group Members :-</a:t>
            </a:r>
            <a:endParaRPr b="0" i="0" sz="1750" u="none" cap="none" strike="noStrike"/>
          </a:p>
        </p:txBody>
      </p:sp>
      <p:sp>
        <p:nvSpPr>
          <p:cNvPr id="68" name="Google Shape;68;p15"/>
          <p:cNvSpPr/>
          <p:nvPr/>
        </p:nvSpPr>
        <p:spPr>
          <a:xfrm>
            <a:off x="793790" y="5038963"/>
            <a:ext cx="75564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1) Ronit Ashnai </a:t>
            </a:r>
            <a:endParaRPr b="0" i="0" sz="1750" u="none" cap="none" strike="noStrike"/>
          </a:p>
        </p:txBody>
      </p:sp>
      <p:sp>
        <p:nvSpPr>
          <p:cNvPr id="69" name="Google Shape;69;p15"/>
          <p:cNvSpPr/>
          <p:nvPr/>
        </p:nvSpPr>
        <p:spPr>
          <a:xfrm>
            <a:off x="793790" y="5657017"/>
            <a:ext cx="75564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2) Tanay Bora </a:t>
            </a:r>
            <a:endParaRPr b="0" i="0" sz="1750" u="none" cap="none" strike="noStrike"/>
          </a:p>
        </p:txBody>
      </p:sp>
      <p:sp>
        <p:nvSpPr>
          <p:cNvPr id="70" name="Google Shape;70;p15"/>
          <p:cNvSpPr/>
          <p:nvPr/>
        </p:nvSpPr>
        <p:spPr>
          <a:xfrm>
            <a:off x="793790" y="6275070"/>
            <a:ext cx="75564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3) Krish Chandwani </a:t>
            </a:r>
            <a:endParaRPr b="0" i="0" sz="1750" u="none" cap="none" strike="noStrike"/>
          </a:p>
        </p:txBody>
      </p:sp>
      <p:sp>
        <p:nvSpPr>
          <p:cNvPr id="71" name="Google Shape;71;p15"/>
          <p:cNvSpPr/>
          <p:nvPr/>
        </p:nvSpPr>
        <p:spPr>
          <a:xfrm>
            <a:off x="793790" y="6893123"/>
            <a:ext cx="75564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4) Yash Chichria </a:t>
            </a:r>
            <a:endParaRPr b="0" i="0" sz="1750" u="none" cap="none" strike="noStrike"/>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4"/>
          <p:cNvSpPr/>
          <p:nvPr/>
        </p:nvSpPr>
        <p:spPr>
          <a:xfrm>
            <a:off x="793790" y="624721"/>
            <a:ext cx="10205561"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F94CAF"/>
              </a:buClr>
              <a:buSzPts val="4450"/>
              <a:buFont typeface="Inconsolata"/>
              <a:buNone/>
            </a:pPr>
            <a:r>
              <a:rPr b="1" i="0" lang="en-US" sz="4450" u="none" cap="none" strike="noStrike">
                <a:solidFill>
                  <a:srgbClr val="F94CAF"/>
                </a:solidFill>
                <a:latin typeface="Inconsolata"/>
                <a:ea typeface="Inconsolata"/>
                <a:cs typeface="Inconsolata"/>
                <a:sym typeface="Inconsolata"/>
              </a:rPr>
              <a:t>Discussion: Implications of Findings</a:t>
            </a:r>
            <a:endParaRPr b="0" i="0" sz="4450" u="none" cap="none" strike="noStrike"/>
          </a:p>
        </p:txBody>
      </p:sp>
      <p:sp>
        <p:nvSpPr>
          <p:cNvPr id="221" name="Google Shape;221;p24"/>
          <p:cNvSpPr/>
          <p:nvPr/>
        </p:nvSpPr>
        <p:spPr>
          <a:xfrm>
            <a:off x="793790" y="2042279"/>
            <a:ext cx="510302" cy="510302"/>
          </a:xfrm>
          <a:prstGeom prst="roundRect">
            <a:avLst>
              <a:gd fmla="val 6667"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4"/>
          <p:cNvSpPr/>
          <p:nvPr/>
        </p:nvSpPr>
        <p:spPr>
          <a:xfrm>
            <a:off x="878860" y="2084784"/>
            <a:ext cx="340162" cy="42529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650"/>
              <a:buFont typeface="Inconsolata"/>
              <a:buNone/>
            </a:pPr>
            <a:r>
              <a:rPr b="1" i="0" lang="en-US" sz="2650" u="none" cap="none" strike="noStrike">
                <a:solidFill>
                  <a:srgbClr val="DAD1E6"/>
                </a:solidFill>
                <a:latin typeface="Inconsolata"/>
                <a:ea typeface="Inconsolata"/>
                <a:cs typeface="Inconsolata"/>
                <a:sym typeface="Inconsolata"/>
              </a:rPr>
              <a:t>1</a:t>
            </a:r>
            <a:endParaRPr b="0" i="0" sz="2650" u="none" cap="none" strike="noStrike"/>
          </a:p>
        </p:txBody>
      </p:sp>
      <p:sp>
        <p:nvSpPr>
          <p:cNvPr id="223" name="Google Shape;223;p24"/>
          <p:cNvSpPr/>
          <p:nvPr/>
        </p:nvSpPr>
        <p:spPr>
          <a:xfrm>
            <a:off x="1530906" y="2042279"/>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200"/>
              <a:buFont typeface="Inconsolata"/>
              <a:buNone/>
            </a:pPr>
            <a:r>
              <a:rPr b="1" i="0" lang="en-US" sz="2200" u="none" cap="none" strike="noStrike">
                <a:solidFill>
                  <a:srgbClr val="DAD1E6"/>
                </a:solidFill>
                <a:latin typeface="Inconsolata"/>
                <a:ea typeface="Inconsolata"/>
                <a:cs typeface="Inconsolata"/>
                <a:sym typeface="Inconsolata"/>
              </a:rPr>
              <a:t>GPOS: Speed Matters</a:t>
            </a:r>
            <a:endParaRPr b="0" i="0" sz="2200" u="none" cap="none" strike="noStrike"/>
          </a:p>
        </p:txBody>
      </p:sp>
      <p:sp>
        <p:nvSpPr>
          <p:cNvPr id="224" name="Google Shape;224;p24"/>
          <p:cNvSpPr/>
          <p:nvPr/>
        </p:nvSpPr>
        <p:spPr>
          <a:xfrm>
            <a:off x="1530906" y="2532698"/>
            <a:ext cx="3459242" cy="326612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GPOS excels in speed, making it suitable for tasks that are performance-driven and require quick processing times. Its general-purpose nature allows it to handle a variety of tasks efficiently, but this can sometimes come at the cost of predictability.</a:t>
            </a:r>
            <a:endParaRPr b="0" i="0" sz="1750" u="none" cap="none" strike="noStrike"/>
          </a:p>
        </p:txBody>
      </p:sp>
      <p:sp>
        <p:nvSpPr>
          <p:cNvPr id="225" name="Google Shape;225;p24"/>
          <p:cNvSpPr/>
          <p:nvPr/>
        </p:nvSpPr>
        <p:spPr>
          <a:xfrm>
            <a:off x="5216962" y="2042279"/>
            <a:ext cx="510302" cy="510302"/>
          </a:xfrm>
          <a:prstGeom prst="roundRect">
            <a:avLst>
              <a:gd fmla="val 6667"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4"/>
          <p:cNvSpPr/>
          <p:nvPr/>
        </p:nvSpPr>
        <p:spPr>
          <a:xfrm>
            <a:off x="5302032" y="2084784"/>
            <a:ext cx="340162" cy="42529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650"/>
              <a:buFont typeface="Inconsolata"/>
              <a:buNone/>
            </a:pPr>
            <a:r>
              <a:rPr b="1" i="0" lang="en-US" sz="2650" u="none" cap="none" strike="noStrike">
                <a:solidFill>
                  <a:srgbClr val="DAD1E6"/>
                </a:solidFill>
                <a:latin typeface="Inconsolata"/>
                <a:ea typeface="Inconsolata"/>
                <a:cs typeface="Inconsolata"/>
                <a:sym typeface="Inconsolata"/>
              </a:rPr>
              <a:t>2</a:t>
            </a:r>
            <a:endParaRPr b="0" i="0" sz="2650" u="none" cap="none" strike="noStrike"/>
          </a:p>
        </p:txBody>
      </p:sp>
      <p:sp>
        <p:nvSpPr>
          <p:cNvPr id="227" name="Google Shape;227;p24"/>
          <p:cNvSpPr/>
          <p:nvPr/>
        </p:nvSpPr>
        <p:spPr>
          <a:xfrm>
            <a:off x="5954078" y="2042279"/>
            <a:ext cx="3400544"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200"/>
              <a:buFont typeface="Inconsolata"/>
              <a:buNone/>
            </a:pPr>
            <a:r>
              <a:rPr b="1" i="0" lang="en-US" sz="2200" u="none" cap="none" strike="noStrike">
                <a:solidFill>
                  <a:srgbClr val="DAD1E6"/>
                </a:solidFill>
                <a:latin typeface="Inconsolata"/>
                <a:ea typeface="Inconsolata"/>
                <a:cs typeface="Inconsolata"/>
                <a:sym typeface="Inconsolata"/>
              </a:rPr>
              <a:t>RTOS: Reliability is Key</a:t>
            </a:r>
            <a:endParaRPr b="0" i="0" sz="2200" u="none" cap="none" strike="noStrike"/>
          </a:p>
        </p:txBody>
      </p:sp>
      <p:sp>
        <p:nvSpPr>
          <p:cNvPr id="228" name="Google Shape;228;p24"/>
          <p:cNvSpPr/>
          <p:nvPr/>
        </p:nvSpPr>
        <p:spPr>
          <a:xfrm>
            <a:off x="5954078" y="2532698"/>
            <a:ext cx="3459242" cy="326612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RTOS ensures reliability, which is crucial for time-dependent applications where precision is essential. Its real-time scheduling capabilities prioritize critical tasks, minimizing overhead and ensuring consistent performance, even under heavy load.</a:t>
            </a:r>
            <a:endParaRPr b="0" i="0" sz="1750" u="none" cap="none" strike="noStrike"/>
          </a:p>
        </p:txBody>
      </p:sp>
      <p:sp>
        <p:nvSpPr>
          <p:cNvPr id="229" name="Google Shape;229;p24"/>
          <p:cNvSpPr/>
          <p:nvPr/>
        </p:nvSpPr>
        <p:spPr>
          <a:xfrm>
            <a:off x="9640133" y="2042279"/>
            <a:ext cx="510302" cy="510302"/>
          </a:xfrm>
          <a:prstGeom prst="roundRect">
            <a:avLst>
              <a:gd fmla="val 6667"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4"/>
          <p:cNvSpPr/>
          <p:nvPr/>
        </p:nvSpPr>
        <p:spPr>
          <a:xfrm>
            <a:off x="9725204" y="2084784"/>
            <a:ext cx="340162" cy="42529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650"/>
              <a:buFont typeface="Inconsolata"/>
              <a:buNone/>
            </a:pPr>
            <a:r>
              <a:rPr b="1" i="0" lang="en-US" sz="2650" u="none" cap="none" strike="noStrike">
                <a:solidFill>
                  <a:srgbClr val="DAD1E6"/>
                </a:solidFill>
                <a:latin typeface="Inconsolata"/>
                <a:ea typeface="Inconsolata"/>
                <a:cs typeface="Inconsolata"/>
                <a:sym typeface="Inconsolata"/>
              </a:rPr>
              <a:t>3</a:t>
            </a:r>
            <a:endParaRPr b="0" i="0" sz="2650" u="none" cap="none" strike="noStrike"/>
          </a:p>
        </p:txBody>
      </p:sp>
      <p:sp>
        <p:nvSpPr>
          <p:cNvPr id="231" name="Google Shape;231;p24"/>
          <p:cNvSpPr/>
          <p:nvPr/>
        </p:nvSpPr>
        <p:spPr>
          <a:xfrm>
            <a:off x="10377249" y="2042279"/>
            <a:ext cx="3459242" cy="70866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200"/>
              <a:buFont typeface="Inconsolata"/>
              <a:buNone/>
            </a:pPr>
            <a:r>
              <a:rPr b="1" i="0" lang="en-US" sz="2200" u="none" cap="none" strike="noStrike">
                <a:solidFill>
                  <a:srgbClr val="DAD1E6"/>
                </a:solidFill>
                <a:latin typeface="Inconsolata"/>
                <a:ea typeface="Inconsolata"/>
                <a:cs typeface="Inconsolata"/>
                <a:sym typeface="Inconsolata"/>
              </a:rPr>
              <a:t>Ubuntu: Superior Performance</a:t>
            </a:r>
            <a:endParaRPr b="0" i="0" sz="2200" u="none" cap="none" strike="noStrike"/>
          </a:p>
        </p:txBody>
      </p:sp>
      <p:sp>
        <p:nvSpPr>
          <p:cNvPr id="232" name="Google Shape;232;p24"/>
          <p:cNvSpPr/>
          <p:nvPr/>
        </p:nvSpPr>
        <p:spPr>
          <a:xfrm>
            <a:off x="10377249" y="2887028"/>
            <a:ext cx="3459242" cy="471773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Ubuntu outperforms Pardus in both GPOS and RTOS configurations during testing. This suggests that Ubuntu's kernel and system-level optimizations provide a performance advantage, regardless of the operating system type. However, the specific advantages of RTOS in terms of resource management should still be considered for real-time applications.</a:t>
            </a:r>
            <a:endParaRPr b="0" i="0" sz="1750" u="none" cap="none" strike="noStrike"/>
          </a:p>
        </p:txBody>
      </p:sp>
      <p:sp>
        <p:nvSpPr>
          <p:cNvPr id="233" name="Google Shape;233;p24"/>
          <p:cNvSpPr/>
          <p:nvPr/>
        </p:nvSpPr>
        <p:spPr>
          <a:xfrm>
            <a:off x="12838100" y="7721600"/>
            <a:ext cx="1698600" cy="460500"/>
          </a:xfrm>
          <a:prstGeom prst="rect">
            <a:avLst/>
          </a:prstGeom>
          <a:solidFill>
            <a:srgbClr val="241631"/>
          </a:solidFill>
          <a:ln cap="flat" cmpd="sng" w="9525">
            <a:solidFill>
              <a:srgbClr val="24163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5"/>
          <p:cNvSpPr/>
          <p:nvPr/>
        </p:nvSpPr>
        <p:spPr>
          <a:xfrm>
            <a:off x="793790" y="1346240"/>
            <a:ext cx="5670590"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F94CAF"/>
              </a:buClr>
              <a:buSzPts val="4450"/>
              <a:buFont typeface="Inconsolata"/>
              <a:buNone/>
            </a:pPr>
            <a:r>
              <a:rPr b="1" i="0" lang="en-US" sz="4450" u="none" cap="none" strike="noStrike">
                <a:solidFill>
                  <a:srgbClr val="F94CAF"/>
                </a:solidFill>
                <a:latin typeface="Inconsolata"/>
                <a:ea typeface="Inconsolata"/>
                <a:cs typeface="Inconsolata"/>
                <a:sym typeface="Inconsolata"/>
              </a:rPr>
              <a:t>Conclusion</a:t>
            </a:r>
            <a:endParaRPr b="0" i="0" sz="4450" u="none" cap="none" strike="noStrike"/>
          </a:p>
        </p:txBody>
      </p:sp>
      <p:sp>
        <p:nvSpPr>
          <p:cNvPr id="240" name="Google Shape;240;p25"/>
          <p:cNvSpPr/>
          <p:nvPr/>
        </p:nvSpPr>
        <p:spPr>
          <a:xfrm>
            <a:off x="793790" y="2763798"/>
            <a:ext cx="510302" cy="510302"/>
          </a:xfrm>
          <a:prstGeom prst="roundRect">
            <a:avLst>
              <a:gd fmla="val 6667"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5"/>
          <p:cNvSpPr/>
          <p:nvPr/>
        </p:nvSpPr>
        <p:spPr>
          <a:xfrm>
            <a:off x="878860" y="2806303"/>
            <a:ext cx="340162" cy="42529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650"/>
              <a:buFont typeface="Inconsolata"/>
              <a:buNone/>
            </a:pPr>
            <a:r>
              <a:rPr b="1" i="0" lang="en-US" sz="2650" u="none" cap="none" strike="noStrike">
                <a:solidFill>
                  <a:srgbClr val="DAD1E6"/>
                </a:solidFill>
                <a:latin typeface="Inconsolata"/>
                <a:ea typeface="Inconsolata"/>
                <a:cs typeface="Inconsolata"/>
                <a:sym typeface="Inconsolata"/>
              </a:rPr>
              <a:t>1</a:t>
            </a:r>
            <a:endParaRPr b="0" i="0" sz="2650" u="none" cap="none" strike="noStrike"/>
          </a:p>
        </p:txBody>
      </p:sp>
      <p:sp>
        <p:nvSpPr>
          <p:cNvPr id="242" name="Google Shape;242;p25"/>
          <p:cNvSpPr/>
          <p:nvPr/>
        </p:nvSpPr>
        <p:spPr>
          <a:xfrm>
            <a:off x="1530906" y="2763798"/>
            <a:ext cx="2975491"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200"/>
              <a:buFont typeface="Inconsolata"/>
              <a:buNone/>
            </a:pPr>
            <a:r>
              <a:rPr b="1" i="0" lang="en-US" sz="2200" u="none" cap="none" strike="noStrike">
                <a:solidFill>
                  <a:srgbClr val="DAD1E6"/>
                </a:solidFill>
                <a:latin typeface="Inconsolata"/>
                <a:ea typeface="Inconsolata"/>
                <a:cs typeface="Inconsolata"/>
                <a:sym typeface="Inconsolata"/>
              </a:rPr>
              <a:t>Speed vs. Reliability</a:t>
            </a:r>
            <a:endParaRPr b="0" i="0" sz="2200" u="none" cap="none" strike="noStrike"/>
          </a:p>
        </p:txBody>
      </p:sp>
      <p:sp>
        <p:nvSpPr>
          <p:cNvPr id="243" name="Google Shape;243;p25"/>
          <p:cNvSpPr/>
          <p:nvPr/>
        </p:nvSpPr>
        <p:spPr>
          <a:xfrm>
            <a:off x="1530906" y="3254216"/>
            <a:ext cx="3459242" cy="326612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GPOS excels in speed, making it ideal for applications where rapid processing is paramount. RTOS, on the other hand, prioritizes reliability, ensuring consistent and predictable performance in critical operations where precision is essential.</a:t>
            </a:r>
            <a:endParaRPr b="0" i="0" sz="1750" u="none" cap="none" strike="noStrike"/>
          </a:p>
        </p:txBody>
      </p:sp>
      <p:sp>
        <p:nvSpPr>
          <p:cNvPr id="244" name="Google Shape;244;p25"/>
          <p:cNvSpPr/>
          <p:nvPr/>
        </p:nvSpPr>
        <p:spPr>
          <a:xfrm>
            <a:off x="5216962" y="2763798"/>
            <a:ext cx="510302" cy="510302"/>
          </a:xfrm>
          <a:prstGeom prst="roundRect">
            <a:avLst>
              <a:gd fmla="val 6667"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5"/>
          <p:cNvSpPr/>
          <p:nvPr/>
        </p:nvSpPr>
        <p:spPr>
          <a:xfrm>
            <a:off x="5302032" y="2806303"/>
            <a:ext cx="340162" cy="42529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650"/>
              <a:buFont typeface="Inconsolata"/>
              <a:buNone/>
            </a:pPr>
            <a:r>
              <a:rPr b="1" i="0" lang="en-US" sz="2650" u="none" cap="none" strike="noStrike">
                <a:solidFill>
                  <a:srgbClr val="DAD1E6"/>
                </a:solidFill>
                <a:latin typeface="Inconsolata"/>
                <a:ea typeface="Inconsolata"/>
                <a:cs typeface="Inconsolata"/>
                <a:sym typeface="Inconsolata"/>
              </a:rPr>
              <a:t>2</a:t>
            </a:r>
            <a:endParaRPr b="0" i="0" sz="2650" u="none" cap="none" strike="noStrike"/>
          </a:p>
        </p:txBody>
      </p:sp>
      <p:sp>
        <p:nvSpPr>
          <p:cNvPr id="246" name="Google Shape;246;p25"/>
          <p:cNvSpPr/>
          <p:nvPr/>
        </p:nvSpPr>
        <p:spPr>
          <a:xfrm>
            <a:off x="5954078" y="2763798"/>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200"/>
              <a:buFont typeface="Inconsolata"/>
              <a:buNone/>
            </a:pPr>
            <a:r>
              <a:rPr b="1" i="0" lang="en-US" sz="2200" u="none" cap="none" strike="noStrike">
                <a:solidFill>
                  <a:srgbClr val="DAD1E6"/>
                </a:solidFill>
                <a:latin typeface="Inconsolata"/>
                <a:ea typeface="Inconsolata"/>
                <a:cs typeface="Inconsolata"/>
                <a:sym typeface="Inconsolata"/>
              </a:rPr>
              <a:t>Ubuntu's Edge</a:t>
            </a:r>
            <a:endParaRPr b="0" i="0" sz="2200" u="none" cap="none" strike="noStrike"/>
          </a:p>
        </p:txBody>
      </p:sp>
      <p:sp>
        <p:nvSpPr>
          <p:cNvPr id="247" name="Google Shape;247;p25"/>
          <p:cNvSpPr/>
          <p:nvPr/>
        </p:nvSpPr>
        <p:spPr>
          <a:xfrm>
            <a:off x="5954078" y="3254216"/>
            <a:ext cx="3459242" cy="362902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Ubuntu consistently outperforms Pardus in our tests, demonstrating superior performance in both GPOS and RTOS setups. This suggests that Ubuntu's optimized kernel and system-level architecture provide a performance advantage regardless of the operating system type.</a:t>
            </a:r>
            <a:endParaRPr b="0" i="0" sz="1750" u="none" cap="none" strike="noStrike"/>
          </a:p>
        </p:txBody>
      </p:sp>
      <p:sp>
        <p:nvSpPr>
          <p:cNvPr id="248" name="Google Shape;248;p25"/>
          <p:cNvSpPr/>
          <p:nvPr/>
        </p:nvSpPr>
        <p:spPr>
          <a:xfrm>
            <a:off x="9640133" y="2763798"/>
            <a:ext cx="510302" cy="510302"/>
          </a:xfrm>
          <a:prstGeom prst="roundRect">
            <a:avLst>
              <a:gd fmla="val 6667"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5"/>
          <p:cNvSpPr/>
          <p:nvPr/>
        </p:nvSpPr>
        <p:spPr>
          <a:xfrm>
            <a:off x="9725204" y="2806303"/>
            <a:ext cx="340162" cy="42529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650"/>
              <a:buFont typeface="Inconsolata"/>
              <a:buNone/>
            </a:pPr>
            <a:r>
              <a:rPr b="1" i="0" lang="en-US" sz="2650" u="none" cap="none" strike="noStrike">
                <a:solidFill>
                  <a:srgbClr val="DAD1E6"/>
                </a:solidFill>
                <a:latin typeface="Inconsolata"/>
                <a:ea typeface="Inconsolata"/>
                <a:cs typeface="Inconsolata"/>
                <a:sym typeface="Inconsolata"/>
              </a:rPr>
              <a:t>3</a:t>
            </a:r>
            <a:endParaRPr b="0" i="0" sz="2650" u="none" cap="none" strike="noStrike"/>
          </a:p>
        </p:txBody>
      </p:sp>
      <p:sp>
        <p:nvSpPr>
          <p:cNvPr id="250" name="Google Shape;250;p25"/>
          <p:cNvSpPr/>
          <p:nvPr/>
        </p:nvSpPr>
        <p:spPr>
          <a:xfrm>
            <a:off x="10377249" y="2763798"/>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200"/>
              <a:buFont typeface="Inconsolata"/>
              <a:buNone/>
            </a:pPr>
            <a:r>
              <a:rPr b="1" i="0" lang="en-US" sz="2200" u="none" cap="none" strike="noStrike">
                <a:solidFill>
                  <a:srgbClr val="DAD1E6"/>
                </a:solidFill>
                <a:latin typeface="Inconsolata"/>
                <a:ea typeface="Inconsolata"/>
                <a:cs typeface="Inconsolata"/>
                <a:sym typeface="Inconsolata"/>
              </a:rPr>
              <a:t>Choose Wisely</a:t>
            </a:r>
            <a:endParaRPr b="0" i="0" sz="2200" u="none" cap="none" strike="noStrike"/>
          </a:p>
        </p:txBody>
      </p:sp>
      <p:sp>
        <p:nvSpPr>
          <p:cNvPr id="251" name="Google Shape;251;p25"/>
          <p:cNvSpPr/>
          <p:nvPr/>
        </p:nvSpPr>
        <p:spPr>
          <a:xfrm>
            <a:off x="10377249" y="3254216"/>
            <a:ext cx="3459242" cy="326612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Select GPOS for tasks where performance and quick processing times are crucial, such as simulations or high-frequency data analysis. Choose RTOS for safety-critical roles, such as robotics control systems or medical devices, where reliability and predictability are paramount.</a:t>
            </a:r>
            <a:endParaRPr b="0" i="0" sz="1750" u="none" cap="none" strike="noStrike"/>
          </a:p>
        </p:txBody>
      </p:sp>
      <p:sp>
        <p:nvSpPr>
          <p:cNvPr id="252" name="Google Shape;252;p25"/>
          <p:cNvSpPr/>
          <p:nvPr/>
        </p:nvSpPr>
        <p:spPr>
          <a:xfrm>
            <a:off x="12838100" y="7721600"/>
            <a:ext cx="1698600" cy="460500"/>
          </a:xfrm>
          <a:prstGeom prst="rect">
            <a:avLst/>
          </a:prstGeom>
          <a:solidFill>
            <a:srgbClr val="241631"/>
          </a:solidFill>
          <a:ln cap="flat" cmpd="sng" w="9525">
            <a:solidFill>
              <a:srgbClr val="24163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pic>
        <p:nvPicPr>
          <p:cNvPr descr="preencoded.png" id="258" name="Google Shape;258;p26"/>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259" name="Google Shape;259;p26"/>
          <p:cNvSpPr/>
          <p:nvPr/>
        </p:nvSpPr>
        <p:spPr>
          <a:xfrm>
            <a:off x="793790" y="1347668"/>
            <a:ext cx="7556421" cy="1417558"/>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F94CAF"/>
              </a:buClr>
              <a:buSzPts val="4450"/>
              <a:buFont typeface="Inconsolata"/>
              <a:buNone/>
            </a:pPr>
            <a:r>
              <a:rPr b="1" i="0" lang="en-US" sz="4450" u="none" cap="none" strike="noStrike">
                <a:solidFill>
                  <a:srgbClr val="F94CAF"/>
                </a:solidFill>
                <a:latin typeface="Inconsolata"/>
                <a:ea typeface="Inconsolata"/>
                <a:cs typeface="Inconsolata"/>
                <a:sym typeface="Inconsolata"/>
              </a:rPr>
              <a:t>Acknowledgements and References</a:t>
            </a:r>
            <a:endParaRPr b="0" i="0" sz="4450" u="none" cap="none" strike="noStrike"/>
          </a:p>
        </p:txBody>
      </p:sp>
      <p:sp>
        <p:nvSpPr>
          <p:cNvPr id="260" name="Google Shape;260;p26"/>
          <p:cNvSpPr/>
          <p:nvPr/>
        </p:nvSpPr>
        <p:spPr>
          <a:xfrm>
            <a:off x="793790" y="3105388"/>
            <a:ext cx="7556421" cy="217741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We would like to thank all the individuals and institutions that supported this research. Special thanks to [Funding Source] for their generous financial support, and to [Lab/Institution] for providing the resources and equipment necessary for our experiments. We also acknowledge the contributions of [Individual Contributors] for their invaluable assistance and insights.</a:t>
            </a:r>
            <a:endParaRPr b="0" i="0" sz="1750" u="none" cap="none" strike="noStrike"/>
          </a:p>
        </p:txBody>
      </p:sp>
      <p:sp>
        <p:nvSpPr>
          <p:cNvPr id="261" name="Google Shape;261;p26"/>
          <p:cNvSpPr/>
          <p:nvPr/>
        </p:nvSpPr>
        <p:spPr>
          <a:xfrm>
            <a:off x="793790" y="5537954"/>
            <a:ext cx="7556421"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References:</a:t>
            </a:r>
            <a:endParaRPr b="0" i="0" sz="1750" u="none" cap="none" strike="noStrike"/>
          </a:p>
        </p:txBody>
      </p:sp>
      <p:sp>
        <p:nvSpPr>
          <p:cNvPr id="262" name="Google Shape;262;p26"/>
          <p:cNvSpPr/>
          <p:nvPr/>
        </p:nvSpPr>
        <p:spPr>
          <a:xfrm>
            <a:off x="793790" y="6156008"/>
            <a:ext cx="75564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F94CAF"/>
              </a:buClr>
              <a:buSzPts val="1750"/>
              <a:buFont typeface="Fira Sans"/>
              <a:buNone/>
            </a:pPr>
            <a:r>
              <a:rPr b="0" i="0" lang="en-US" sz="1750" u="sng" cap="none" strike="noStrike">
                <a:solidFill>
                  <a:schemeClr val="hlink"/>
                </a:solidFill>
                <a:latin typeface="Fira Sans"/>
                <a:ea typeface="Fira Sans"/>
                <a:cs typeface="Fira Sans"/>
                <a:sym typeface="Fira Sans"/>
                <a:hlinkClick r:id="rId4"/>
              </a:rPr>
              <a:t>Performance analysis of real-time and general-purpose operating systems for path planning of the multi-robot systems | ScienceGate</a:t>
            </a:r>
            <a:endParaRPr b="0" i="0" sz="175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pic>
        <p:nvPicPr>
          <p:cNvPr descr="preencoded.png" id="77" name="Google Shape;77;p16"/>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78" name="Google Shape;78;p16"/>
          <p:cNvSpPr/>
          <p:nvPr/>
        </p:nvSpPr>
        <p:spPr>
          <a:xfrm>
            <a:off x="6235779" y="589478"/>
            <a:ext cx="7645241" cy="133826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4200"/>
              <a:buFont typeface="Inconsolata"/>
              <a:buNone/>
            </a:pPr>
            <a:r>
              <a:rPr b="1" i="0" lang="en-US" sz="4200" u="none" cap="none" strike="noStrike">
                <a:solidFill>
                  <a:srgbClr val="F94CAF"/>
                </a:solidFill>
                <a:latin typeface="Inconsolata"/>
                <a:ea typeface="Inconsolata"/>
                <a:cs typeface="Inconsolata"/>
                <a:sym typeface="Inconsolata"/>
              </a:rPr>
              <a:t>Introduction to Operating Systems in Robotics</a:t>
            </a:r>
            <a:endParaRPr b="0" i="0" sz="4200" u="none" cap="none" strike="noStrike"/>
          </a:p>
        </p:txBody>
      </p:sp>
      <p:sp>
        <p:nvSpPr>
          <p:cNvPr id="79" name="Google Shape;79;p16"/>
          <p:cNvSpPr/>
          <p:nvPr/>
        </p:nvSpPr>
        <p:spPr>
          <a:xfrm>
            <a:off x="6235779" y="2489716"/>
            <a:ext cx="481727" cy="481727"/>
          </a:xfrm>
          <a:prstGeom prst="roundRect">
            <a:avLst>
              <a:gd fmla="val 6668"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6"/>
          <p:cNvSpPr/>
          <p:nvPr/>
        </p:nvSpPr>
        <p:spPr>
          <a:xfrm>
            <a:off x="6316087" y="2529840"/>
            <a:ext cx="321112" cy="40147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500"/>
              <a:buFont typeface="Inconsolata"/>
              <a:buNone/>
            </a:pPr>
            <a:r>
              <a:rPr b="1" i="0" lang="en-US" sz="2500" u="none" cap="none" strike="noStrike">
                <a:solidFill>
                  <a:srgbClr val="DAD1E6"/>
                </a:solidFill>
                <a:latin typeface="Inconsolata"/>
                <a:ea typeface="Inconsolata"/>
                <a:cs typeface="Inconsolata"/>
                <a:sym typeface="Inconsolata"/>
              </a:rPr>
              <a:t>1</a:t>
            </a:r>
            <a:endParaRPr b="0" i="0" sz="2500" u="none" cap="none" strike="noStrike"/>
          </a:p>
        </p:txBody>
      </p:sp>
      <p:sp>
        <p:nvSpPr>
          <p:cNvPr id="81" name="Google Shape;81;p16"/>
          <p:cNvSpPr/>
          <p:nvPr/>
        </p:nvSpPr>
        <p:spPr>
          <a:xfrm>
            <a:off x="6931581" y="2489716"/>
            <a:ext cx="2676644" cy="33456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DAD1E6"/>
              </a:buClr>
              <a:buSzPts val="2100"/>
              <a:buFont typeface="Inconsolata"/>
              <a:buNone/>
            </a:pPr>
            <a:r>
              <a:rPr b="1" i="0" lang="en-US" sz="2100" u="none" cap="none" strike="noStrike">
                <a:solidFill>
                  <a:srgbClr val="DAD1E6"/>
                </a:solidFill>
                <a:latin typeface="Inconsolata"/>
                <a:ea typeface="Inconsolata"/>
                <a:cs typeface="Inconsolata"/>
                <a:sym typeface="Inconsolata"/>
              </a:rPr>
              <a:t>Why OS Matters</a:t>
            </a:r>
            <a:endParaRPr b="0" i="0" sz="2100" u="none" cap="none" strike="noStrike"/>
          </a:p>
        </p:txBody>
      </p:sp>
      <p:sp>
        <p:nvSpPr>
          <p:cNvPr id="82" name="Google Shape;82;p16"/>
          <p:cNvSpPr/>
          <p:nvPr/>
        </p:nvSpPr>
        <p:spPr>
          <a:xfrm>
            <a:off x="6931581" y="2952750"/>
            <a:ext cx="3019782" cy="2055971"/>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1E6"/>
              </a:buClr>
              <a:buSzPts val="1650"/>
              <a:buFont typeface="Fira Sans"/>
              <a:buNone/>
            </a:pPr>
            <a:r>
              <a:rPr b="0" i="0" lang="en-US" sz="1650" u="none" cap="none" strike="noStrike">
                <a:solidFill>
                  <a:srgbClr val="DAD1E6"/>
                </a:solidFill>
                <a:latin typeface="Fira Sans"/>
                <a:ea typeface="Fira Sans"/>
                <a:cs typeface="Fira Sans"/>
                <a:sym typeface="Fira Sans"/>
              </a:rPr>
              <a:t>Operating systems are key for robots. They manage hardware, schedule tasks, and run software. Without an OS, robots can't do complex tasks or work in their environment.</a:t>
            </a:r>
            <a:endParaRPr b="0" i="0" sz="1650" u="none" cap="none" strike="noStrike"/>
          </a:p>
        </p:txBody>
      </p:sp>
      <p:sp>
        <p:nvSpPr>
          <p:cNvPr id="83" name="Google Shape;83;p16"/>
          <p:cNvSpPr/>
          <p:nvPr/>
        </p:nvSpPr>
        <p:spPr>
          <a:xfrm>
            <a:off x="10165437" y="2489716"/>
            <a:ext cx="481727" cy="481727"/>
          </a:xfrm>
          <a:prstGeom prst="roundRect">
            <a:avLst>
              <a:gd fmla="val 6668"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p:nvPr/>
        </p:nvSpPr>
        <p:spPr>
          <a:xfrm>
            <a:off x="10245745" y="2529840"/>
            <a:ext cx="321112" cy="40147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500"/>
              <a:buFont typeface="Inconsolata"/>
              <a:buNone/>
            </a:pPr>
            <a:r>
              <a:rPr b="1" i="0" lang="en-US" sz="2500" u="none" cap="none" strike="noStrike">
                <a:solidFill>
                  <a:srgbClr val="DAD1E6"/>
                </a:solidFill>
                <a:latin typeface="Inconsolata"/>
                <a:ea typeface="Inconsolata"/>
                <a:cs typeface="Inconsolata"/>
                <a:sym typeface="Inconsolata"/>
              </a:rPr>
              <a:t>2</a:t>
            </a:r>
            <a:endParaRPr b="0" i="0" sz="2500" u="none" cap="none" strike="noStrike"/>
          </a:p>
        </p:txBody>
      </p:sp>
      <p:sp>
        <p:nvSpPr>
          <p:cNvPr id="85" name="Google Shape;85;p16"/>
          <p:cNvSpPr/>
          <p:nvPr/>
        </p:nvSpPr>
        <p:spPr>
          <a:xfrm>
            <a:off x="10861238" y="2489716"/>
            <a:ext cx="2676644" cy="33456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DAD1E6"/>
              </a:buClr>
              <a:buSzPts val="2100"/>
              <a:buFont typeface="Inconsolata"/>
              <a:buNone/>
            </a:pPr>
            <a:r>
              <a:rPr b="1" i="0" lang="en-US" sz="2100" u="none" cap="none" strike="noStrike">
                <a:solidFill>
                  <a:srgbClr val="DAD1E6"/>
                </a:solidFill>
                <a:latin typeface="Inconsolata"/>
                <a:ea typeface="Inconsolata"/>
                <a:cs typeface="Inconsolata"/>
                <a:sym typeface="Inconsolata"/>
              </a:rPr>
              <a:t>GPOS vs. RTOS</a:t>
            </a:r>
            <a:endParaRPr b="0" i="0" sz="2100" u="none" cap="none" strike="noStrike"/>
          </a:p>
        </p:txBody>
      </p:sp>
      <p:sp>
        <p:nvSpPr>
          <p:cNvPr id="86" name="Google Shape;86;p16"/>
          <p:cNvSpPr/>
          <p:nvPr/>
        </p:nvSpPr>
        <p:spPr>
          <a:xfrm>
            <a:off x="10861238" y="2952750"/>
            <a:ext cx="3019782" cy="2741295"/>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1E6"/>
              </a:buClr>
              <a:buSzPts val="1650"/>
              <a:buFont typeface="Fira Sans"/>
              <a:buNone/>
            </a:pPr>
            <a:r>
              <a:rPr b="0" i="0" lang="en-US" sz="1650" u="none" cap="none" strike="noStrike">
                <a:solidFill>
                  <a:srgbClr val="DAD1E6"/>
                </a:solidFill>
                <a:latin typeface="Fira Sans"/>
                <a:ea typeface="Fira Sans"/>
                <a:cs typeface="Fira Sans"/>
                <a:sym typeface="Fira Sans"/>
              </a:rPr>
              <a:t>General-Purpose OS (GPOS) like Ubuntu work for many uses. Real-Time OS (RTOS) like Pardus are made for tasks needing quick timing. Choosing between them depends on how fast and sure the task must be.</a:t>
            </a:r>
            <a:endParaRPr b="0" i="0" sz="1650" u="none" cap="none" strike="noStrike"/>
          </a:p>
        </p:txBody>
      </p:sp>
      <p:sp>
        <p:nvSpPr>
          <p:cNvPr id="87" name="Google Shape;87;p16"/>
          <p:cNvSpPr/>
          <p:nvPr/>
        </p:nvSpPr>
        <p:spPr>
          <a:xfrm>
            <a:off x="6235779" y="6148983"/>
            <a:ext cx="481727" cy="481727"/>
          </a:xfrm>
          <a:prstGeom prst="roundRect">
            <a:avLst>
              <a:gd fmla="val 6668"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6"/>
          <p:cNvSpPr/>
          <p:nvPr/>
        </p:nvSpPr>
        <p:spPr>
          <a:xfrm>
            <a:off x="6316087" y="6189107"/>
            <a:ext cx="321112" cy="40147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2500"/>
              <a:buFont typeface="Inconsolata"/>
              <a:buNone/>
            </a:pPr>
            <a:r>
              <a:rPr b="1" i="0" lang="en-US" sz="2500" u="none" cap="none" strike="noStrike">
                <a:solidFill>
                  <a:srgbClr val="DAD1E6"/>
                </a:solidFill>
                <a:latin typeface="Inconsolata"/>
                <a:ea typeface="Inconsolata"/>
                <a:cs typeface="Inconsolata"/>
                <a:sym typeface="Inconsolata"/>
              </a:rPr>
              <a:t>3</a:t>
            </a:r>
            <a:endParaRPr b="0" i="0" sz="2500" u="none" cap="none" strike="noStrike"/>
          </a:p>
        </p:txBody>
      </p:sp>
      <p:sp>
        <p:nvSpPr>
          <p:cNvPr id="89" name="Google Shape;89;p16"/>
          <p:cNvSpPr/>
          <p:nvPr/>
        </p:nvSpPr>
        <p:spPr>
          <a:xfrm>
            <a:off x="6931581" y="6148983"/>
            <a:ext cx="2676644" cy="33456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DAD1E6"/>
              </a:buClr>
              <a:buSzPts val="2100"/>
              <a:buFont typeface="Inconsolata"/>
              <a:buNone/>
            </a:pPr>
            <a:r>
              <a:rPr b="1" i="0" lang="en-US" sz="2100" u="none" cap="none" strike="noStrike">
                <a:solidFill>
                  <a:srgbClr val="DAD1E6"/>
                </a:solidFill>
                <a:latin typeface="Inconsolata"/>
                <a:ea typeface="Inconsolata"/>
                <a:cs typeface="Inconsolata"/>
                <a:sym typeface="Inconsolata"/>
              </a:rPr>
              <a:t>Study Goal</a:t>
            </a:r>
            <a:endParaRPr b="0" i="0" sz="2100" u="none" cap="none" strike="noStrike"/>
          </a:p>
        </p:txBody>
      </p:sp>
      <p:sp>
        <p:nvSpPr>
          <p:cNvPr id="90" name="Google Shape;90;p16"/>
          <p:cNvSpPr/>
          <p:nvPr/>
        </p:nvSpPr>
        <p:spPr>
          <a:xfrm>
            <a:off x="6931581" y="6612017"/>
            <a:ext cx="6949440" cy="1027986"/>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1E6"/>
              </a:buClr>
              <a:buSzPts val="1650"/>
              <a:buFont typeface="Fira Sans"/>
              <a:buNone/>
            </a:pPr>
            <a:r>
              <a:rPr b="0" i="0" lang="en-US" sz="1650" u="none" cap="none" strike="noStrike">
                <a:solidFill>
                  <a:srgbClr val="DAD1E6"/>
                </a:solidFill>
                <a:latin typeface="Fira Sans"/>
                <a:ea typeface="Fira Sans"/>
                <a:cs typeface="Fira Sans"/>
                <a:sym typeface="Fira Sans"/>
              </a:rPr>
              <a:t>This study checks how well GPOS (Ubuntu) and RTOS (Pardus) work for planning paths for many robots. Path planning needs good resource use and fast action, so the OS is very important.</a:t>
            </a:r>
            <a:endParaRPr b="0" i="0" sz="1650" u="none" cap="none" strike="noStrike"/>
          </a:p>
        </p:txBody>
      </p:sp>
      <p:sp>
        <p:nvSpPr>
          <p:cNvPr id="91" name="Google Shape;91;p16"/>
          <p:cNvSpPr/>
          <p:nvPr/>
        </p:nvSpPr>
        <p:spPr>
          <a:xfrm>
            <a:off x="12838100" y="7721600"/>
            <a:ext cx="1698600" cy="460500"/>
          </a:xfrm>
          <a:prstGeom prst="rect">
            <a:avLst/>
          </a:prstGeom>
          <a:solidFill>
            <a:srgbClr val="241631"/>
          </a:solidFill>
          <a:ln cap="flat" cmpd="sng" w="9525">
            <a:solidFill>
              <a:srgbClr val="24163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p:nvPr/>
        </p:nvSpPr>
        <p:spPr>
          <a:xfrm>
            <a:off x="793790" y="907018"/>
            <a:ext cx="7654171"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F94CAF"/>
              </a:buClr>
              <a:buSzPts val="4450"/>
              <a:buFont typeface="Inconsolata"/>
              <a:buNone/>
            </a:pPr>
            <a:r>
              <a:rPr b="1" i="0" lang="en-US" sz="4450" u="none" cap="none" strike="noStrike">
                <a:solidFill>
                  <a:srgbClr val="F94CAF"/>
                </a:solidFill>
                <a:latin typeface="Inconsolata"/>
                <a:ea typeface="Inconsolata"/>
                <a:cs typeface="Inconsolata"/>
                <a:sym typeface="Inconsolata"/>
              </a:rPr>
              <a:t>Understanding GPOS and RTOS</a:t>
            </a:r>
            <a:endParaRPr b="0" i="0" sz="4450" u="none" cap="none" strike="noStrike"/>
          </a:p>
        </p:txBody>
      </p:sp>
      <p:sp>
        <p:nvSpPr>
          <p:cNvPr id="98" name="Google Shape;98;p17"/>
          <p:cNvSpPr/>
          <p:nvPr/>
        </p:nvSpPr>
        <p:spPr>
          <a:xfrm>
            <a:off x="793790" y="2182773"/>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2200"/>
              <a:buFont typeface="Inconsolata"/>
              <a:buNone/>
            </a:pPr>
            <a:r>
              <a:rPr b="1" i="0" lang="en-US" sz="2200" u="none" cap="none" strike="noStrike">
                <a:solidFill>
                  <a:srgbClr val="F94CAF"/>
                </a:solidFill>
                <a:latin typeface="Inconsolata"/>
                <a:ea typeface="Inconsolata"/>
                <a:cs typeface="Inconsolata"/>
                <a:sym typeface="Inconsolata"/>
              </a:rPr>
              <a:t>GPOS</a:t>
            </a:r>
            <a:endParaRPr b="0" i="0" sz="2200" u="none" cap="none" strike="noStrike"/>
          </a:p>
        </p:txBody>
      </p:sp>
      <p:sp>
        <p:nvSpPr>
          <p:cNvPr id="99" name="Google Shape;99;p17"/>
          <p:cNvSpPr/>
          <p:nvPr/>
        </p:nvSpPr>
        <p:spPr>
          <a:xfrm>
            <a:off x="793790" y="2763917"/>
            <a:ext cx="6244709"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High efficiency, multitasking, no strict task priority.</a:t>
            </a:r>
            <a:endParaRPr b="0" i="0" sz="1750" u="none" cap="none" strike="noStrike"/>
          </a:p>
        </p:txBody>
      </p:sp>
      <p:sp>
        <p:nvSpPr>
          <p:cNvPr id="100" name="Google Shape;100;p17"/>
          <p:cNvSpPr/>
          <p:nvPr/>
        </p:nvSpPr>
        <p:spPr>
          <a:xfrm>
            <a:off x="793790" y="3330893"/>
            <a:ext cx="6244709" cy="217741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General-Purpose Operating Systems (GPOS) are designed for a wide range of applications, from desktop computing to server management. They prioritize efficiency and multitasking, allowing users to run multiple applications simultaneously. However, they do not guarantee strict task priority, which can be a limitation for real-time applications.</a:t>
            </a:r>
            <a:endParaRPr b="0" i="0" sz="1750" u="none" cap="none" strike="noStrike"/>
          </a:p>
        </p:txBody>
      </p:sp>
      <p:sp>
        <p:nvSpPr>
          <p:cNvPr id="101" name="Google Shape;101;p17"/>
          <p:cNvSpPr/>
          <p:nvPr/>
        </p:nvSpPr>
        <p:spPr>
          <a:xfrm>
            <a:off x="793790" y="5712381"/>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DAD1E6"/>
              </a:buClr>
              <a:buSzPts val="1750"/>
              <a:buFont typeface="Fira Sans"/>
              <a:buChar char="•"/>
            </a:pPr>
            <a:r>
              <a:rPr b="0" i="0" lang="en-US" sz="1750" u="none" cap="none" strike="noStrike">
                <a:solidFill>
                  <a:srgbClr val="DAD1E6"/>
                </a:solidFill>
                <a:latin typeface="Fira Sans"/>
                <a:ea typeface="Fira Sans"/>
                <a:cs typeface="Fira Sans"/>
                <a:sym typeface="Fira Sans"/>
              </a:rPr>
              <a:t>Examples: Windows, Linux, macOS</a:t>
            </a:r>
            <a:endParaRPr b="0" i="0" sz="1750" u="none" cap="none" strike="noStrike"/>
          </a:p>
        </p:txBody>
      </p:sp>
      <p:sp>
        <p:nvSpPr>
          <p:cNvPr id="102" name="Google Shape;102;p17"/>
          <p:cNvSpPr/>
          <p:nvPr/>
        </p:nvSpPr>
        <p:spPr>
          <a:xfrm>
            <a:off x="793790" y="6154579"/>
            <a:ext cx="6244709" cy="725805"/>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DAD1E6"/>
              </a:buClr>
              <a:buSzPts val="1750"/>
              <a:buFont typeface="Fira Sans"/>
              <a:buChar char="•"/>
            </a:pPr>
            <a:r>
              <a:rPr b="0" i="0" lang="en-US" sz="1750" u="none" cap="none" strike="noStrike">
                <a:solidFill>
                  <a:srgbClr val="DAD1E6"/>
                </a:solidFill>
                <a:latin typeface="Fira Sans"/>
                <a:ea typeface="Fira Sans"/>
                <a:cs typeface="Fira Sans"/>
                <a:sym typeface="Fira Sans"/>
              </a:rPr>
              <a:t>Suitable for applications where occasional delays are acceptable.</a:t>
            </a:r>
            <a:endParaRPr b="0" i="0" sz="1750" u="none" cap="none" strike="noStrike"/>
          </a:p>
        </p:txBody>
      </p:sp>
      <p:sp>
        <p:nvSpPr>
          <p:cNvPr id="103" name="Google Shape;103;p17"/>
          <p:cNvSpPr/>
          <p:nvPr/>
        </p:nvSpPr>
        <p:spPr>
          <a:xfrm>
            <a:off x="7599521" y="2182773"/>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2200"/>
              <a:buFont typeface="Inconsolata"/>
              <a:buNone/>
            </a:pPr>
            <a:r>
              <a:rPr b="1" i="0" lang="en-US" sz="2200" u="none" cap="none" strike="noStrike">
                <a:solidFill>
                  <a:srgbClr val="F94CAF"/>
                </a:solidFill>
                <a:latin typeface="Inconsolata"/>
                <a:ea typeface="Inconsolata"/>
                <a:cs typeface="Inconsolata"/>
                <a:sym typeface="Inconsolata"/>
              </a:rPr>
              <a:t>RTOS</a:t>
            </a:r>
            <a:endParaRPr b="0" i="0" sz="2200" u="none" cap="none" strike="noStrike"/>
          </a:p>
        </p:txBody>
      </p:sp>
      <p:sp>
        <p:nvSpPr>
          <p:cNvPr id="104" name="Google Shape;104;p17"/>
          <p:cNvSpPr/>
          <p:nvPr/>
        </p:nvSpPr>
        <p:spPr>
          <a:xfrm>
            <a:off x="7599521" y="2763917"/>
            <a:ext cx="6244709"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Time-critical, preemptive, categorized into soft, hard, and firm real-time.</a:t>
            </a:r>
            <a:endParaRPr b="0" i="0" sz="1750" u="none" cap="none" strike="noStrike"/>
          </a:p>
        </p:txBody>
      </p:sp>
      <p:sp>
        <p:nvSpPr>
          <p:cNvPr id="105" name="Google Shape;105;p17"/>
          <p:cNvSpPr/>
          <p:nvPr/>
        </p:nvSpPr>
        <p:spPr>
          <a:xfrm>
            <a:off x="7599521" y="3693795"/>
            <a:ext cx="6244709" cy="217741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Real-Time Operating Systems (RTOS) are specifically built for time-critical tasks where deterministic behavior is essential. They use preemptive scheduling to ensure that high-priority tasks are executed within strict time constraints. RTOS are categorized into soft, hard, and firm real-time based on the severity of consequences if deadlines are missed.</a:t>
            </a:r>
            <a:endParaRPr b="0" i="0" sz="1750" u="none" cap="none" strike="noStrike"/>
          </a:p>
        </p:txBody>
      </p:sp>
      <p:sp>
        <p:nvSpPr>
          <p:cNvPr id="106" name="Google Shape;106;p17"/>
          <p:cNvSpPr/>
          <p:nvPr/>
        </p:nvSpPr>
        <p:spPr>
          <a:xfrm>
            <a:off x="7599521" y="6075283"/>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DAD1E6"/>
              </a:buClr>
              <a:buSzPts val="1750"/>
              <a:buFont typeface="Fira Sans"/>
              <a:buChar char="•"/>
            </a:pPr>
            <a:r>
              <a:rPr b="0" i="0" lang="en-US" sz="1750" u="none" cap="none" strike="noStrike">
                <a:solidFill>
                  <a:srgbClr val="DAD1E6"/>
                </a:solidFill>
                <a:latin typeface="Fira Sans"/>
                <a:ea typeface="Fira Sans"/>
                <a:cs typeface="Fira Sans"/>
                <a:sym typeface="Fira Sans"/>
              </a:rPr>
              <a:t>Examples: FreeRTOS, VxWorks, QNX</a:t>
            </a:r>
            <a:endParaRPr b="0" i="0" sz="1750" u="none" cap="none" strike="noStrike"/>
          </a:p>
        </p:txBody>
      </p:sp>
      <p:sp>
        <p:nvSpPr>
          <p:cNvPr id="107" name="Google Shape;107;p17"/>
          <p:cNvSpPr/>
          <p:nvPr/>
        </p:nvSpPr>
        <p:spPr>
          <a:xfrm>
            <a:off x="7599521" y="6517481"/>
            <a:ext cx="6244709" cy="725805"/>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DAD1E6"/>
              </a:buClr>
              <a:buSzPts val="1750"/>
              <a:buFont typeface="Fira Sans"/>
              <a:buChar char="•"/>
            </a:pPr>
            <a:r>
              <a:rPr b="0" i="0" lang="en-US" sz="1750" u="none" cap="none" strike="noStrike">
                <a:solidFill>
                  <a:srgbClr val="DAD1E6"/>
                </a:solidFill>
                <a:latin typeface="Fira Sans"/>
                <a:ea typeface="Fira Sans"/>
                <a:cs typeface="Fira Sans"/>
                <a:sym typeface="Fira Sans"/>
              </a:rPr>
              <a:t>Essential for applications requiring precise timing and immediate response.</a:t>
            </a:r>
            <a:endParaRPr b="0" i="0" sz="1750" u="none" cap="none" strike="noStrike"/>
          </a:p>
        </p:txBody>
      </p:sp>
      <p:sp>
        <p:nvSpPr>
          <p:cNvPr id="108" name="Google Shape;108;p17"/>
          <p:cNvSpPr/>
          <p:nvPr/>
        </p:nvSpPr>
        <p:spPr>
          <a:xfrm>
            <a:off x="12838100" y="7721600"/>
            <a:ext cx="1698600" cy="460500"/>
          </a:xfrm>
          <a:prstGeom prst="rect">
            <a:avLst/>
          </a:prstGeom>
          <a:solidFill>
            <a:srgbClr val="241631"/>
          </a:solidFill>
          <a:ln cap="flat" cmpd="sng" w="9525">
            <a:solidFill>
              <a:srgbClr val="24163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descr="preencoded.png" id="114" name="Google Shape;114;p18"/>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15" name="Google Shape;115;p18"/>
          <p:cNvSpPr/>
          <p:nvPr/>
        </p:nvSpPr>
        <p:spPr>
          <a:xfrm>
            <a:off x="6203275" y="728067"/>
            <a:ext cx="7710249" cy="128016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4000"/>
              <a:buFont typeface="Inconsolata"/>
              <a:buNone/>
            </a:pPr>
            <a:r>
              <a:rPr b="1" i="0" lang="en-US" sz="4000" u="none" cap="none" strike="noStrike">
                <a:solidFill>
                  <a:srgbClr val="F94CAF"/>
                </a:solidFill>
                <a:latin typeface="Inconsolata"/>
                <a:ea typeface="Inconsolata"/>
                <a:cs typeface="Inconsolata"/>
                <a:sym typeface="Inconsolata"/>
              </a:rPr>
              <a:t>Research Objective and Motivation</a:t>
            </a:r>
            <a:endParaRPr b="0" i="0" sz="4000" u="none" cap="none" strike="noStrike"/>
          </a:p>
        </p:txBody>
      </p:sp>
      <p:sp>
        <p:nvSpPr>
          <p:cNvPr id="116" name="Google Shape;116;p18"/>
          <p:cNvSpPr/>
          <p:nvPr/>
        </p:nvSpPr>
        <p:spPr>
          <a:xfrm>
            <a:off x="6203275" y="2315408"/>
            <a:ext cx="3752731" cy="2818328"/>
          </a:xfrm>
          <a:prstGeom prst="roundRect">
            <a:avLst>
              <a:gd fmla="val 1090"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8"/>
          <p:cNvSpPr/>
          <p:nvPr/>
        </p:nvSpPr>
        <p:spPr>
          <a:xfrm>
            <a:off x="6408063" y="2520196"/>
            <a:ext cx="3199805" cy="31992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000"/>
              <a:buFont typeface="Inconsolata"/>
              <a:buNone/>
            </a:pPr>
            <a:r>
              <a:rPr b="1" i="0" lang="en-US" sz="2000" u="none" cap="none" strike="noStrike">
                <a:solidFill>
                  <a:srgbClr val="DAD1E6"/>
                </a:solidFill>
                <a:latin typeface="Inconsolata"/>
                <a:ea typeface="Inconsolata"/>
                <a:cs typeface="Inconsolata"/>
                <a:sym typeface="Inconsolata"/>
              </a:rPr>
              <a:t>Compare Ubuntu and Pardus</a:t>
            </a:r>
            <a:endParaRPr b="0" i="0" sz="2000" u="none" cap="none" strike="noStrike"/>
          </a:p>
        </p:txBody>
      </p:sp>
      <p:sp>
        <p:nvSpPr>
          <p:cNvPr id="118" name="Google Shape;118;p18"/>
          <p:cNvSpPr/>
          <p:nvPr/>
        </p:nvSpPr>
        <p:spPr>
          <a:xfrm>
            <a:off x="6408063" y="2962989"/>
            <a:ext cx="3343156" cy="196596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AD1E6"/>
              </a:buClr>
              <a:buSzPts val="1600"/>
              <a:buFont typeface="Fira Sans"/>
              <a:buNone/>
            </a:pPr>
            <a:r>
              <a:rPr b="0" i="0" lang="en-US" sz="1600" u="none" cap="none" strike="noStrike">
                <a:solidFill>
                  <a:srgbClr val="DAD1E6"/>
                </a:solidFill>
                <a:latin typeface="Fira Sans"/>
                <a:ea typeface="Fira Sans"/>
                <a:cs typeface="Fira Sans"/>
                <a:sym typeface="Fira Sans"/>
              </a:rPr>
              <a:t>To evaluate the performance of Ubuntu, a General Purpose Operating System (GPOS), and Pardus, a Real-Time Operating System (RTOS), in the context of multi-robot path planning.</a:t>
            </a:r>
            <a:endParaRPr b="0" i="0" sz="1600" u="none" cap="none" strike="noStrike"/>
          </a:p>
        </p:txBody>
      </p:sp>
      <p:sp>
        <p:nvSpPr>
          <p:cNvPr id="119" name="Google Shape;119;p18"/>
          <p:cNvSpPr/>
          <p:nvPr/>
        </p:nvSpPr>
        <p:spPr>
          <a:xfrm>
            <a:off x="10160794" y="2315408"/>
            <a:ext cx="3752731" cy="2818328"/>
          </a:xfrm>
          <a:prstGeom prst="roundRect">
            <a:avLst>
              <a:gd fmla="val 1090"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8"/>
          <p:cNvSpPr/>
          <p:nvPr/>
        </p:nvSpPr>
        <p:spPr>
          <a:xfrm>
            <a:off x="10365581" y="2520196"/>
            <a:ext cx="2560320" cy="31992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000"/>
              <a:buFont typeface="Inconsolata"/>
              <a:buNone/>
            </a:pPr>
            <a:r>
              <a:rPr b="1" i="0" lang="en-US" sz="2000" u="none" cap="none" strike="noStrike">
                <a:solidFill>
                  <a:srgbClr val="DAD1E6"/>
                </a:solidFill>
                <a:latin typeface="Inconsolata"/>
                <a:ea typeface="Inconsolata"/>
                <a:cs typeface="Inconsolata"/>
                <a:sym typeface="Inconsolata"/>
              </a:rPr>
              <a:t>Focus</a:t>
            </a:r>
            <a:endParaRPr b="0" i="0" sz="2000" u="none" cap="none" strike="noStrike"/>
          </a:p>
        </p:txBody>
      </p:sp>
      <p:sp>
        <p:nvSpPr>
          <p:cNvPr id="121" name="Google Shape;121;p18"/>
          <p:cNvSpPr/>
          <p:nvPr/>
        </p:nvSpPr>
        <p:spPr>
          <a:xfrm>
            <a:off x="10365581" y="2962989"/>
            <a:ext cx="3343156" cy="196596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AD1E6"/>
              </a:buClr>
              <a:buSzPts val="1600"/>
              <a:buFont typeface="Fira Sans"/>
              <a:buNone/>
            </a:pPr>
            <a:r>
              <a:rPr b="0" i="0" lang="en-US" sz="1600" u="none" cap="none" strike="noStrike">
                <a:solidFill>
                  <a:srgbClr val="DAD1E6"/>
                </a:solidFill>
                <a:latin typeface="Fira Sans"/>
                <a:ea typeface="Fira Sans"/>
                <a:cs typeface="Fira Sans"/>
                <a:sym typeface="Fira Sans"/>
              </a:rPr>
              <a:t>Specifically focusing on path planning and formation control algorithms within multi-robot systems to understand the impact of OS characteristics on overall system performance.</a:t>
            </a:r>
            <a:endParaRPr b="0" i="0" sz="1600" u="none" cap="none" strike="noStrike"/>
          </a:p>
        </p:txBody>
      </p:sp>
      <p:sp>
        <p:nvSpPr>
          <p:cNvPr id="122" name="Google Shape;122;p18"/>
          <p:cNvSpPr/>
          <p:nvPr/>
        </p:nvSpPr>
        <p:spPr>
          <a:xfrm>
            <a:off x="6203275" y="5338524"/>
            <a:ext cx="7710249" cy="2163008"/>
          </a:xfrm>
          <a:prstGeom prst="roundRect">
            <a:avLst>
              <a:gd fmla="val 1420"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8"/>
          <p:cNvSpPr/>
          <p:nvPr/>
        </p:nvSpPr>
        <p:spPr>
          <a:xfrm>
            <a:off x="6408063" y="5543312"/>
            <a:ext cx="2560320" cy="31992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000"/>
              <a:buFont typeface="Inconsolata"/>
              <a:buNone/>
            </a:pPr>
            <a:r>
              <a:rPr b="1" i="0" lang="en-US" sz="2000" u="none" cap="none" strike="noStrike">
                <a:solidFill>
                  <a:srgbClr val="DAD1E6"/>
                </a:solidFill>
                <a:latin typeface="Inconsolata"/>
                <a:ea typeface="Inconsolata"/>
                <a:cs typeface="Inconsolata"/>
                <a:sym typeface="Inconsolata"/>
              </a:rPr>
              <a:t>Motivation</a:t>
            </a:r>
            <a:endParaRPr b="0" i="0" sz="2000" u="none" cap="none" strike="noStrike"/>
          </a:p>
        </p:txBody>
      </p:sp>
      <p:sp>
        <p:nvSpPr>
          <p:cNvPr id="124" name="Google Shape;124;p18"/>
          <p:cNvSpPr/>
          <p:nvPr/>
        </p:nvSpPr>
        <p:spPr>
          <a:xfrm>
            <a:off x="6408063" y="5986105"/>
            <a:ext cx="7300674" cy="1310640"/>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AD1E6"/>
              </a:buClr>
              <a:buSzPts val="1600"/>
              <a:buFont typeface="Fira Sans"/>
              <a:buNone/>
            </a:pPr>
            <a:r>
              <a:rPr b="0" i="0" lang="en-US" sz="1600" u="none" cap="none" strike="noStrike">
                <a:solidFill>
                  <a:srgbClr val="DAD1E6"/>
                </a:solidFill>
                <a:latin typeface="Fira Sans"/>
                <a:ea typeface="Fira Sans"/>
                <a:cs typeface="Fira Sans"/>
                <a:sym typeface="Fira Sans"/>
              </a:rPr>
              <a:t>Driven by the inherent time dependency in robotics applications, where timely execution of tasks is critical for safety and efficiency. This research aims to quantify the performance differences and provide insights for selecting the appropriate OS.</a:t>
            </a:r>
            <a:endParaRPr b="0" i="0" sz="1600" u="none" cap="none" strike="noStrike"/>
          </a:p>
        </p:txBody>
      </p:sp>
      <p:sp>
        <p:nvSpPr>
          <p:cNvPr id="125" name="Google Shape;125;p18"/>
          <p:cNvSpPr/>
          <p:nvPr/>
        </p:nvSpPr>
        <p:spPr>
          <a:xfrm>
            <a:off x="12838100" y="7721600"/>
            <a:ext cx="1698600" cy="460500"/>
          </a:xfrm>
          <a:prstGeom prst="rect">
            <a:avLst/>
          </a:prstGeom>
          <a:solidFill>
            <a:srgbClr val="241631"/>
          </a:solidFill>
          <a:ln cap="flat" cmpd="sng" w="9525">
            <a:solidFill>
              <a:srgbClr val="24163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descr="preencoded.png" id="131" name="Google Shape;131;p19"/>
          <p:cNvPicPr preferRelativeResize="0"/>
          <p:nvPr/>
        </p:nvPicPr>
        <p:blipFill rotWithShape="1">
          <a:blip r:embed="rId3">
            <a:alphaModFix/>
          </a:blip>
          <a:srcRect b="0" l="0" r="0" t="0"/>
          <a:stretch/>
        </p:blipFill>
        <p:spPr>
          <a:xfrm>
            <a:off x="0" y="0"/>
            <a:ext cx="14630400" cy="2551271"/>
          </a:xfrm>
          <a:prstGeom prst="rect">
            <a:avLst/>
          </a:prstGeom>
          <a:noFill/>
          <a:ln>
            <a:noFill/>
          </a:ln>
        </p:spPr>
      </p:pic>
      <p:sp>
        <p:nvSpPr>
          <p:cNvPr id="132" name="Google Shape;132;p19"/>
          <p:cNvSpPr/>
          <p:nvPr/>
        </p:nvSpPr>
        <p:spPr>
          <a:xfrm>
            <a:off x="714256" y="3198019"/>
            <a:ext cx="5102543" cy="63781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4000"/>
              <a:buFont typeface="Inconsolata"/>
              <a:buNone/>
            </a:pPr>
            <a:r>
              <a:rPr b="1" i="0" lang="en-US" sz="4000" u="none" cap="none" strike="noStrike">
                <a:solidFill>
                  <a:srgbClr val="F94CAF"/>
                </a:solidFill>
                <a:latin typeface="Inconsolata"/>
                <a:ea typeface="Inconsolata"/>
                <a:cs typeface="Inconsolata"/>
                <a:sym typeface="Inconsolata"/>
              </a:rPr>
              <a:t>Research Methodology</a:t>
            </a:r>
            <a:endParaRPr b="0" i="0" sz="4000" u="none" cap="none" strike="noStrike"/>
          </a:p>
        </p:txBody>
      </p:sp>
      <p:pic>
        <p:nvPicPr>
          <p:cNvPr descr="preencoded.png" id="133" name="Google Shape;133;p19"/>
          <p:cNvPicPr preferRelativeResize="0"/>
          <p:nvPr/>
        </p:nvPicPr>
        <p:blipFill rotWithShape="1">
          <a:blip r:embed="rId4">
            <a:alphaModFix/>
          </a:blip>
          <a:srcRect b="0" l="0" r="0" t="0"/>
          <a:stretch/>
        </p:blipFill>
        <p:spPr>
          <a:xfrm>
            <a:off x="714256" y="4141946"/>
            <a:ext cx="510183" cy="510183"/>
          </a:xfrm>
          <a:prstGeom prst="rect">
            <a:avLst/>
          </a:prstGeom>
          <a:noFill/>
          <a:ln>
            <a:noFill/>
          </a:ln>
        </p:spPr>
      </p:pic>
      <p:sp>
        <p:nvSpPr>
          <p:cNvPr id="134" name="Google Shape;134;p19"/>
          <p:cNvSpPr/>
          <p:nvPr/>
        </p:nvSpPr>
        <p:spPr>
          <a:xfrm>
            <a:off x="714256" y="4856202"/>
            <a:ext cx="2932867" cy="3188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000"/>
              <a:buFont typeface="Inconsolata"/>
              <a:buNone/>
            </a:pPr>
            <a:r>
              <a:rPr b="1" i="0" lang="en-US" sz="2000" u="none" cap="none" strike="noStrike">
                <a:solidFill>
                  <a:srgbClr val="DAD1E6"/>
                </a:solidFill>
                <a:latin typeface="Inconsolata"/>
                <a:ea typeface="Inconsolata"/>
                <a:cs typeface="Inconsolata"/>
                <a:sym typeface="Inconsolata"/>
              </a:rPr>
              <a:t>Two Linux Distributions</a:t>
            </a:r>
            <a:endParaRPr b="0" i="0" sz="2000" u="none" cap="none" strike="noStrike"/>
          </a:p>
        </p:txBody>
      </p:sp>
      <p:sp>
        <p:nvSpPr>
          <p:cNvPr id="135" name="Google Shape;135;p19"/>
          <p:cNvSpPr/>
          <p:nvPr/>
        </p:nvSpPr>
        <p:spPr>
          <a:xfrm>
            <a:off x="714256" y="5297448"/>
            <a:ext cx="4196477" cy="1958816"/>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AD1E6"/>
              </a:buClr>
              <a:buSzPts val="1600"/>
              <a:buFont typeface="Fira Sans"/>
              <a:buNone/>
            </a:pPr>
            <a:r>
              <a:rPr b="0" i="0" lang="en-US" sz="1600" u="none" cap="none" strike="noStrike">
                <a:solidFill>
                  <a:srgbClr val="DAD1E6"/>
                </a:solidFill>
                <a:latin typeface="Fira Sans"/>
                <a:ea typeface="Fira Sans"/>
                <a:cs typeface="Fira Sans"/>
                <a:sym typeface="Fira Sans"/>
              </a:rPr>
              <a:t>Ubuntu 20.04 was chosen as the General Purpose Operating System (GPOS), known for its versatility and wide adoption. Pardus, a Real-Time Operating System (RTOS), was selected for its deterministic performance and suitability for time-critical applications.</a:t>
            </a:r>
            <a:endParaRPr b="0" i="0" sz="1600" u="none" cap="none" strike="noStrike"/>
          </a:p>
        </p:txBody>
      </p:sp>
      <p:pic>
        <p:nvPicPr>
          <p:cNvPr descr="preencoded.png" id="136" name="Google Shape;136;p19"/>
          <p:cNvPicPr preferRelativeResize="0"/>
          <p:nvPr/>
        </p:nvPicPr>
        <p:blipFill rotWithShape="1">
          <a:blip r:embed="rId5">
            <a:alphaModFix/>
          </a:blip>
          <a:srcRect b="0" l="0" r="0" t="0"/>
          <a:stretch/>
        </p:blipFill>
        <p:spPr>
          <a:xfrm>
            <a:off x="5216843" y="4141946"/>
            <a:ext cx="510183" cy="510183"/>
          </a:xfrm>
          <a:prstGeom prst="rect">
            <a:avLst/>
          </a:prstGeom>
          <a:noFill/>
          <a:ln>
            <a:noFill/>
          </a:ln>
        </p:spPr>
      </p:pic>
      <p:sp>
        <p:nvSpPr>
          <p:cNvPr id="137" name="Google Shape;137;p19"/>
          <p:cNvSpPr/>
          <p:nvPr/>
        </p:nvSpPr>
        <p:spPr>
          <a:xfrm>
            <a:off x="5216843" y="4856202"/>
            <a:ext cx="2551271" cy="3188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000"/>
              <a:buFont typeface="Inconsolata"/>
              <a:buNone/>
            </a:pPr>
            <a:r>
              <a:rPr b="1" i="0" lang="en-US" sz="2000" u="none" cap="none" strike="noStrike">
                <a:solidFill>
                  <a:srgbClr val="DAD1E6"/>
                </a:solidFill>
                <a:latin typeface="Inconsolata"/>
                <a:ea typeface="Inconsolata"/>
                <a:cs typeface="Inconsolata"/>
                <a:sym typeface="Inconsolata"/>
              </a:rPr>
              <a:t>Configurations</a:t>
            </a:r>
            <a:endParaRPr b="0" i="0" sz="2000" u="none" cap="none" strike="noStrike"/>
          </a:p>
        </p:txBody>
      </p:sp>
      <p:sp>
        <p:nvSpPr>
          <p:cNvPr id="138" name="Google Shape;138;p19"/>
          <p:cNvSpPr/>
          <p:nvPr/>
        </p:nvSpPr>
        <p:spPr>
          <a:xfrm>
            <a:off x="5216843" y="5297448"/>
            <a:ext cx="4196596" cy="1958816"/>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AD1E6"/>
              </a:buClr>
              <a:buSzPts val="1600"/>
              <a:buFont typeface="Fira Sans"/>
              <a:buNone/>
            </a:pPr>
            <a:r>
              <a:rPr b="0" i="0" lang="en-US" sz="1600" u="none" cap="none" strike="noStrike">
                <a:solidFill>
                  <a:srgbClr val="DAD1E6"/>
                </a:solidFill>
                <a:latin typeface="Fira Sans"/>
                <a:ea typeface="Fira Sans"/>
                <a:cs typeface="Fira Sans"/>
                <a:sym typeface="Fira Sans"/>
              </a:rPr>
              <a:t>Both Ubuntu and Pardus were configured to highlight their key capabilities. Ubuntu was set up to represent a typical desktop environment, while Pardus was optimized for real-time task scheduling to ensure minimal latency.</a:t>
            </a:r>
            <a:endParaRPr b="0" i="0" sz="1600" u="none" cap="none" strike="noStrike"/>
          </a:p>
        </p:txBody>
      </p:sp>
      <p:pic>
        <p:nvPicPr>
          <p:cNvPr descr="preencoded.png" id="139" name="Google Shape;139;p19"/>
          <p:cNvPicPr preferRelativeResize="0"/>
          <p:nvPr/>
        </p:nvPicPr>
        <p:blipFill rotWithShape="1">
          <a:blip r:embed="rId6">
            <a:alphaModFix/>
          </a:blip>
          <a:srcRect b="0" l="0" r="0" t="0"/>
          <a:stretch/>
        </p:blipFill>
        <p:spPr>
          <a:xfrm>
            <a:off x="9719548" y="4141946"/>
            <a:ext cx="510183" cy="510183"/>
          </a:xfrm>
          <a:prstGeom prst="rect">
            <a:avLst/>
          </a:prstGeom>
          <a:noFill/>
          <a:ln>
            <a:noFill/>
          </a:ln>
        </p:spPr>
      </p:pic>
      <p:sp>
        <p:nvSpPr>
          <p:cNvPr id="140" name="Google Shape;140;p19"/>
          <p:cNvSpPr/>
          <p:nvPr/>
        </p:nvSpPr>
        <p:spPr>
          <a:xfrm>
            <a:off x="9719548" y="4856202"/>
            <a:ext cx="2551271" cy="318849"/>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1E6"/>
              </a:buClr>
              <a:buSzPts val="2000"/>
              <a:buFont typeface="Inconsolata"/>
              <a:buNone/>
            </a:pPr>
            <a:r>
              <a:rPr b="1" i="0" lang="en-US" sz="2000" u="none" cap="none" strike="noStrike">
                <a:solidFill>
                  <a:srgbClr val="DAD1E6"/>
                </a:solidFill>
                <a:latin typeface="Inconsolata"/>
                <a:ea typeface="Inconsolata"/>
                <a:cs typeface="Inconsolata"/>
                <a:sym typeface="Inconsolata"/>
              </a:rPr>
              <a:t>Tool</a:t>
            </a:r>
            <a:endParaRPr b="0" i="0" sz="2000" u="none" cap="none" strike="noStrike"/>
          </a:p>
        </p:txBody>
      </p:sp>
      <p:sp>
        <p:nvSpPr>
          <p:cNvPr id="141" name="Google Shape;141;p19"/>
          <p:cNvSpPr/>
          <p:nvPr/>
        </p:nvSpPr>
        <p:spPr>
          <a:xfrm>
            <a:off x="9719548" y="5297448"/>
            <a:ext cx="4196477" cy="2285286"/>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DAD1E6"/>
              </a:buClr>
              <a:buSzPts val="1600"/>
              <a:buFont typeface="Fira Sans"/>
              <a:buNone/>
            </a:pPr>
            <a:r>
              <a:rPr b="0" i="0" lang="en-US" sz="1600" u="none" cap="none" strike="noStrike">
                <a:solidFill>
                  <a:srgbClr val="DAD1E6"/>
                </a:solidFill>
                <a:latin typeface="Fira Sans"/>
                <a:ea typeface="Fira Sans"/>
                <a:cs typeface="Fira Sans"/>
                <a:sym typeface="Fira Sans"/>
              </a:rPr>
              <a:t>Robot Operating System (ROS) was used as the primary framework for developing and simulating the multi-robot path planning algorithms. The turtlesim environment within ROS provided a simplified yet effective platform for testing and comparing the performance of the two operating systems.</a:t>
            </a:r>
            <a:endParaRPr b="0" i="0" sz="1600" u="none" cap="none" strike="noStrike"/>
          </a:p>
        </p:txBody>
      </p:sp>
      <p:sp>
        <p:nvSpPr>
          <p:cNvPr id="142" name="Google Shape;142;p19"/>
          <p:cNvSpPr/>
          <p:nvPr/>
        </p:nvSpPr>
        <p:spPr>
          <a:xfrm>
            <a:off x="12853975" y="7872300"/>
            <a:ext cx="1698600" cy="460500"/>
          </a:xfrm>
          <a:prstGeom prst="rect">
            <a:avLst/>
          </a:prstGeom>
          <a:solidFill>
            <a:srgbClr val="241631"/>
          </a:solidFill>
          <a:ln cap="flat" cmpd="sng" w="9525">
            <a:solidFill>
              <a:srgbClr val="24163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descr="preencoded.png" id="148" name="Google Shape;148;p20"/>
          <p:cNvPicPr preferRelativeResize="0"/>
          <p:nvPr/>
        </p:nvPicPr>
        <p:blipFill rotWithShape="1">
          <a:blip r:embed="rId3">
            <a:alphaModFix/>
          </a:blip>
          <a:srcRect b="0" l="0" r="0" t="0"/>
          <a:stretch/>
        </p:blipFill>
        <p:spPr>
          <a:xfrm>
            <a:off x="0" y="0"/>
            <a:ext cx="14630400" cy="2147173"/>
          </a:xfrm>
          <a:prstGeom prst="rect">
            <a:avLst/>
          </a:prstGeom>
          <a:noFill/>
          <a:ln>
            <a:noFill/>
          </a:ln>
        </p:spPr>
      </p:pic>
      <p:sp>
        <p:nvSpPr>
          <p:cNvPr id="149" name="Google Shape;149;p20"/>
          <p:cNvSpPr/>
          <p:nvPr/>
        </p:nvSpPr>
        <p:spPr>
          <a:xfrm>
            <a:off x="601147" y="2620089"/>
            <a:ext cx="7942898" cy="536734"/>
          </a:xfrm>
          <a:prstGeom prst="rect">
            <a:avLst/>
          </a:prstGeom>
          <a:noFill/>
          <a:ln>
            <a:noFill/>
          </a:ln>
        </p:spPr>
        <p:txBody>
          <a:bodyPr anchorCtr="0" anchor="t" bIns="0" lIns="0" spcFirstLastPara="1" rIns="0" wrap="square" tIns="0">
            <a:noAutofit/>
          </a:bodyPr>
          <a:lstStyle/>
          <a:p>
            <a:pPr indent="0" lvl="0" marL="0" marR="0" rtl="0" algn="l">
              <a:lnSpc>
                <a:spcPct val="125373"/>
              </a:lnSpc>
              <a:spcBef>
                <a:spcPts val="0"/>
              </a:spcBef>
              <a:spcAft>
                <a:spcPts val="0"/>
              </a:spcAft>
              <a:buClr>
                <a:srgbClr val="F94CAF"/>
              </a:buClr>
              <a:buSzPts val="3350"/>
              <a:buFont typeface="Inconsolata"/>
              <a:buNone/>
            </a:pPr>
            <a:r>
              <a:rPr b="1" i="0" lang="en-US" sz="3350" u="none" cap="none" strike="noStrike">
                <a:solidFill>
                  <a:srgbClr val="F94CAF"/>
                </a:solidFill>
                <a:latin typeface="Inconsolata"/>
                <a:ea typeface="Inconsolata"/>
                <a:cs typeface="Inconsolata"/>
                <a:sym typeface="Inconsolata"/>
              </a:rPr>
              <a:t>Experiment 1: Drawing the Pardus Logo</a:t>
            </a:r>
            <a:endParaRPr b="0" i="0" sz="3350" u="none" cap="none" strike="noStrike"/>
          </a:p>
        </p:txBody>
      </p:sp>
      <p:pic>
        <p:nvPicPr>
          <p:cNvPr descr="preencoded.png" id="150" name="Google Shape;150;p20"/>
          <p:cNvPicPr preferRelativeResize="0"/>
          <p:nvPr/>
        </p:nvPicPr>
        <p:blipFill rotWithShape="1">
          <a:blip r:embed="rId4">
            <a:alphaModFix/>
          </a:blip>
          <a:srcRect b="0" l="0" r="0" t="0"/>
          <a:stretch/>
        </p:blipFill>
        <p:spPr>
          <a:xfrm>
            <a:off x="601147" y="3414474"/>
            <a:ext cx="858798" cy="1264206"/>
          </a:xfrm>
          <a:prstGeom prst="rect">
            <a:avLst/>
          </a:prstGeom>
          <a:noFill/>
          <a:ln>
            <a:noFill/>
          </a:ln>
        </p:spPr>
      </p:pic>
      <p:sp>
        <p:nvSpPr>
          <p:cNvPr id="151" name="Google Shape;151;p20"/>
          <p:cNvSpPr/>
          <p:nvPr/>
        </p:nvSpPr>
        <p:spPr>
          <a:xfrm>
            <a:off x="1717596" y="3586162"/>
            <a:ext cx="2147173" cy="268248"/>
          </a:xfrm>
          <a:prstGeom prst="rect">
            <a:avLst/>
          </a:prstGeom>
          <a:noFill/>
          <a:ln>
            <a:noFill/>
          </a:ln>
        </p:spPr>
        <p:txBody>
          <a:bodyPr anchorCtr="0" anchor="t" bIns="0" lIns="0" spcFirstLastPara="1" rIns="0" wrap="square" tIns="0">
            <a:noAutofit/>
          </a:bodyPr>
          <a:lstStyle/>
          <a:p>
            <a:pPr indent="0" lvl="0" marL="0" marR="0" rtl="0" algn="l">
              <a:lnSpc>
                <a:spcPct val="127272"/>
              </a:lnSpc>
              <a:spcBef>
                <a:spcPts val="0"/>
              </a:spcBef>
              <a:spcAft>
                <a:spcPts val="0"/>
              </a:spcAft>
              <a:buClr>
                <a:srgbClr val="DAD1E6"/>
              </a:buClr>
              <a:buSzPts val="1650"/>
              <a:buFont typeface="Inconsolata"/>
              <a:buNone/>
            </a:pPr>
            <a:r>
              <a:rPr b="1" i="0" lang="en-US" sz="1650" u="none" cap="none" strike="noStrike">
                <a:solidFill>
                  <a:srgbClr val="DAD1E6"/>
                </a:solidFill>
                <a:latin typeface="Inconsolata"/>
                <a:ea typeface="Inconsolata"/>
                <a:cs typeface="Inconsolata"/>
                <a:sym typeface="Inconsolata"/>
              </a:rPr>
              <a:t>Task</a:t>
            </a:r>
            <a:endParaRPr b="0" i="0" sz="1650" u="none" cap="none" strike="noStrike"/>
          </a:p>
        </p:txBody>
      </p:sp>
      <p:sp>
        <p:nvSpPr>
          <p:cNvPr id="152" name="Google Shape;152;p20"/>
          <p:cNvSpPr/>
          <p:nvPr/>
        </p:nvSpPr>
        <p:spPr>
          <a:xfrm>
            <a:off x="1717596" y="3957399"/>
            <a:ext cx="12311658" cy="549593"/>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AD1E6"/>
              </a:buClr>
              <a:buSzPts val="1350"/>
              <a:buFont typeface="Fira Sans"/>
              <a:buNone/>
            </a:pPr>
            <a:r>
              <a:rPr b="0" i="0" lang="en-US" sz="1350" u="none" cap="none" strike="noStrike">
                <a:solidFill>
                  <a:srgbClr val="DAD1E6"/>
                </a:solidFill>
                <a:latin typeface="Fira Sans"/>
                <a:ea typeface="Fira Sans"/>
                <a:cs typeface="Fira Sans"/>
                <a:sym typeface="Fira Sans"/>
              </a:rPr>
              <a:t>Utilize a multi-robot system to draw the Pardus logo within the turtlesim environment. This involves coordinating multiple robots to follow a predefined path that accurately replicates the logo's design, assessing the feasibility and precision of the path planning algorithms.</a:t>
            </a:r>
            <a:endParaRPr b="0" i="0" sz="1350" u="none" cap="none" strike="noStrike"/>
          </a:p>
        </p:txBody>
      </p:sp>
      <p:pic>
        <p:nvPicPr>
          <p:cNvPr descr="preencoded.png" id="153" name="Google Shape;153;p20"/>
          <p:cNvPicPr preferRelativeResize="0"/>
          <p:nvPr/>
        </p:nvPicPr>
        <p:blipFill rotWithShape="1">
          <a:blip r:embed="rId5">
            <a:alphaModFix/>
          </a:blip>
          <a:srcRect b="0" l="0" r="0" t="0"/>
          <a:stretch/>
        </p:blipFill>
        <p:spPr>
          <a:xfrm>
            <a:off x="601147" y="4678680"/>
            <a:ext cx="858798" cy="1539002"/>
          </a:xfrm>
          <a:prstGeom prst="rect">
            <a:avLst/>
          </a:prstGeom>
          <a:noFill/>
          <a:ln>
            <a:noFill/>
          </a:ln>
        </p:spPr>
      </p:pic>
      <p:sp>
        <p:nvSpPr>
          <p:cNvPr id="154" name="Google Shape;154;p20"/>
          <p:cNvSpPr/>
          <p:nvPr/>
        </p:nvSpPr>
        <p:spPr>
          <a:xfrm>
            <a:off x="1717596" y="4850368"/>
            <a:ext cx="2147173" cy="268248"/>
          </a:xfrm>
          <a:prstGeom prst="rect">
            <a:avLst/>
          </a:prstGeom>
          <a:noFill/>
          <a:ln>
            <a:noFill/>
          </a:ln>
        </p:spPr>
        <p:txBody>
          <a:bodyPr anchorCtr="0" anchor="t" bIns="0" lIns="0" spcFirstLastPara="1" rIns="0" wrap="square" tIns="0">
            <a:noAutofit/>
          </a:bodyPr>
          <a:lstStyle/>
          <a:p>
            <a:pPr indent="0" lvl="0" marL="0" marR="0" rtl="0" algn="l">
              <a:lnSpc>
                <a:spcPct val="127272"/>
              </a:lnSpc>
              <a:spcBef>
                <a:spcPts val="0"/>
              </a:spcBef>
              <a:spcAft>
                <a:spcPts val="0"/>
              </a:spcAft>
              <a:buClr>
                <a:srgbClr val="DAD1E6"/>
              </a:buClr>
              <a:buSzPts val="1650"/>
              <a:buFont typeface="Inconsolata"/>
              <a:buNone/>
            </a:pPr>
            <a:r>
              <a:rPr b="1" i="0" lang="en-US" sz="1650" u="none" cap="none" strike="noStrike">
                <a:solidFill>
                  <a:srgbClr val="DAD1E6"/>
                </a:solidFill>
                <a:latin typeface="Inconsolata"/>
                <a:ea typeface="Inconsolata"/>
                <a:cs typeface="Inconsolata"/>
                <a:sym typeface="Inconsolata"/>
              </a:rPr>
              <a:t>Systems</a:t>
            </a:r>
            <a:endParaRPr b="0" i="0" sz="1650" u="none" cap="none" strike="noStrike"/>
          </a:p>
        </p:txBody>
      </p:sp>
      <p:sp>
        <p:nvSpPr>
          <p:cNvPr id="155" name="Google Shape;155;p20"/>
          <p:cNvSpPr/>
          <p:nvPr/>
        </p:nvSpPr>
        <p:spPr>
          <a:xfrm>
            <a:off x="1717596" y="5221605"/>
            <a:ext cx="12311658" cy="824389"/>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AD1E6"/>
              </a:buClr>
              <a:buSzPts val="1350"/>
              <a:buFont typeface="Fira Sans"/>
              <a:buNone/>
            </a:pPr>
            <a:r>
              <a:rPr b="0" i="0" lang="en-US" sz="1350" u="none" cap="none" strike="noStrike">
                <a:solidFill>
                  <a:srgbClr val="DAD1E6"/>
                </a:solidFill>
                <a:latin typeface="Fira Sans"/>
                <a:ea typeface="Fira Sans"/>
                <a:cs typeface="Fira Sans"/>
                <a:sym typeface="Fira Sans"/>
              </a:rPr>
              <a:t>Compare the performance of Ubuntu 20.04, configured as a General Purpose Operating System (GPOS), against Pardus, a Real-Time Operating System (RTOS). Both systems are tested under similar conditions to highlight the impact of OS scheduling on the robots' ability to maintain formation and adhere to the planned path.</a:t>
            </a:r>
            <a:endParaRPr b="0" i="0" sz="1350" u="none" cap="none" strike="noStrike"/>
          </a:p>
        </p:txBody>
      </p:sp>
      <p:pic>
        <p:nvPicPr>
          <p:cNvPr descr="preencoded.png" id="156" name="Google Shape;156;p20"/>
          <p:cNvPicPr preferRelativeResize="0"/>
          <p:nvPr/>
        </p:nvPicPr>
        <p:blipFill rotWithShape="1">
          <a:blip r:embed="rId6">
            <a:alphaModFix/>
          </a:blip>
          <a:srcRect b="0" l="0" r="0" t="0"/>
          <a:stretch/>
        </p:blipFill>
        <p:spPr>
          <a:xfrm>
            <a:off x="601147" y="6217682"/>
            <a:ext cx="858798" cy="1539002"/>
          </a:xfrm>
          <a:prstGeom prst="rect">
            <a:avLst/>
          </a:prstGeom>
          <a:noFill/>
          <a:ln>
            <a:noFill/>
          </a:ln>
        </p:spPr>
      </p:pic>
      <p:sp>
        <p:nvSpPr>
          <p:cNvPr id="157" name="Google Shape;157;p20"/>
          <p:cNvSpPr/>
          <p:nvPr/>
        </p:nvSpPr>
        <p:spPr>
          <a:xfrm>
            <a:off x="1717596" y="6389370"/>
            <a:ext cx="2147173" cy="268248"/>
          </a:xfrm>
          <a:prstGeom prst="rect">
            <a:avLst/>
          </a:prstGeom>
          <a:noFill/>
          <a:ln>
            <a:noFill/>
          </a:ln>
        </p:spPr>
        <p:txBody>
          <a:bodyPr anchorCtr="0" anchor="t" bIns="0" lIns="0" spcFirstLastPara="1" rIns="0" wrap="square" tIns="0">
            <a:noAutofit/>
          </a:bodyPr>
          <a:lstStyle/>
          <a:p>
            <a:pPr indent="0" lvl="0" marL="0" marR="0" rtl="0" algn="l">
              <a:lnSpc>
                <a:spcPct val="127272"/>
              </a:lnSpc>
              <a:spcBef>
                <a:spcPts val="0"/>
              </a:spcBef>
              <a:spcAft>
                <a:spcPts val="0"/>
              </a:spcAft>
              <a:buClr>
                <a:srgbClr val="DAD1E6"/>
              </a:buClr>
              <a:buSzPts val="1650"/>
              <a:buFont typeface="Inconsolata"/>
              <a:buNone/>
            </a:pPr>
            <a:r>
              <a:rPr b="1" i="0" lang="en-US" sz="1650" u="none" cap="none" strike="noStrike">
                <a:solidFill>
                  <a:srgbClr val="DAD1E6"/>
                </a:solidFill>
                <a:latin typeface="Inconsolata"/>
                <a:ea typeface="Inconsolata"/>
                <a:cs typeface="Inconsolata"/>
                <a:sym typeface="Inconsolata"/>
              </a:rPr>
              <a:t>Metrics</a:t>
            </a:r>
            <a:endParaRPr b="0" i="0" sz="1650" u="none" cap="none" strike="noStrike"/>
          </a:p>
        </p:txBody>
      </p:sp>
      <p:sp>
        <p:nvSpPr>
          <p:cNvPr id="158" name="Google Shape;158;p20"/>
          <p:cNvSpPr/>
          <p:nvPr/>
        </p:nvSpPr>
        <p:spPr>
          <a:xfrm>
            <a:off x="1717596" y="6760607"/>
            <a:ext cx="12311658" cy="824389"/>
          </a:xfrm>
          <a:prstGeom prst="rect">
            <a:avLst/>
          </a:prstGeom>
          <a:noFill/>
          <a:ln>
            <a:noFill/>
          </a:ln>
        </p:spPr>
        <p:txBody>
          <a:bodyPr anchorCtr="0" anchor="t" bIns="0" lIns="0" spcFirstLastPara="1" rIns="0" wrap="square" tIns="0">
            <a:noAutofit/>
          </a:bodyPr>
          <a:lstStyle/>
          <a:p>
            <a:pPr indent="0" lvl="0" marL="0" marR="0" rtl="0" algn="l">
              <a:lnSpc>
                <a:spcPct val="159259"/>
              </a:lnSpc>
              <a:spcBef>
                <a:spcPts val="0"/>
              </a:spcBef>
              <a:spcAft>
                <a:spcPts val="0"/>
              </a:spcAft>
              <a:buClr>
                <a:srgbClr val="DAD1E6"/>
              </a:buClr>
              <a:buSzPts val="1350"/>
              <a:buFont typeface="Fira Sans"/>
              <a:buNone/>
            </a:pPr>
            <a:r>
              <a:rPr b="0" i="0" lang="en-US" sz="1350" u="none" cap="none" strike="noStrike">
                <a:solidFill>
                  <a:srgbClr val="DAD1E6"/>
                </a:solidFill>
                <a:latin typeface="Fira Sans"/>
                <a:ea typeface="Fira Sans"/>
                <a:cs typeface="Fira Sans"/>
                <a:sym typeface="Fira Sans"/>
              </a:rPr>
              <a:t>Evaluate the systems based on CPU usage, which indicates the computational load on the processor, and processing time, which measures the duration required to complete the logo drawing task. These metrics will reveal the efficiency and real-time capabilities of each operating system in managing multi-robot tasks.</a:t>
            </a:r>
            <a:endParaRPr b="0" i="0" sz="1350" u="none" cap="none" strike="noStrike"/>
          </a:p>
        </p:txBody>
      </p:sp>
      <p:sp>
        <p:nvSpPr>
          <p:cNvPr id="159" name="Google Shape;159;p20"/>
          <p:cNvSpPr/>
          <p:nvPr/>
        </p:nvSpPr>
        <p:spPr>
          <a:xfrm>
            <a:off x="12838100" y="7721600"/>
            <a:ext cx="1698600" cy="460500"/>
          </a:xfrm>
          <a:prstGeom prst="rect">
            <a:avLst/>
          </a:prstGeom>
          <a:solidFill>
            <a:srgbClr val="241631"/>
          </a:solidFill>
          <a:ln cap="flat" cmpd="sng" w="9525">
            <a:solidFill>
              <a:srgbClr val="24163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1"/>
          <p:cNvSpPr/>
          <p:nvPr/>
        </p:nvSpPr>
        <p:spPr>
          <a:xfrm>
            <a:off x="748070" y="758071"/>
            <a:ext cx="11488698" cy="66794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4200"/>
              <a:buFont typeface="Inconsolata"/>
              <a:buNone/>
            </a:pPr>
            <a:r>
              <a:rPr b="1" i="0" lang="en-US" sz="4200" u="none" cap="none" strike="noStrike">
                <a:solidFill>
                  <a:srgbClr val="F94CAF"/>
                </a:solidFill>
                <a:latin typeface="Inconsolata"/>
                <a:ea typeface="Inconsolata"/>
                <a:cs typeface="Inconsolata"/>
                <a:sym typeface="Inconsolata"/>
              </a:rPr>
              <a:t>Experiment 2: Drawing the Ubuntu-Linux Logo</a:t>
            </a:r>
            <a:endParaRPr b="0" i="0" sz="4200" u="none" cap="none" strike="noStrike"/>
          </a:p>
        </p:txBody>
      </p:sp>
      <p:sp>
        <p:nvSpPr>
          <p:cNvPr id="166" name="Google Shape;166;p21"/>
          <p:cNvSpPr/>
          <p:nvPr/>
        </p:nvSpPr>
        <p:spPr>
          <a:xfrm>
            <a:off x="748070" y="1853446"/>
            <a:ext cx="2188964" cy="1573530"/>
          </a:xfrm>
          <a:prstGeom prst="roundRect">
            <a:avLst>
              <a:gd fmla="val 2038"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1"/>
          <p:cNvSpPr/>
          <p:nvPr/>
        </p:nvSpPr>
        <p:spPr>
          <a:xfrm>
            <a:off x="1692235" y="2452330"/>
            <a:ext cx="300514" cy="375642"/>
          </a:xfrm>
          <a:prstGeom prst="rect">
            <a:avLst/>
          </a:prstGeom>
          <a:noFill/>
          <a:ln>
            <a:noFill/>
          </a:ln>
        </p:spPr>
        <p:txBody>
          <a:bodyPr anchorCtr="0" anchor="t" bIns="0" lIns="0" spcFirstLastPara="1" rIns="0" wrap="square" tIns="0">
            <a:noAutofit/>
          </a:bodyPr>
          <a:lstStyle/>
          <a:p>
            <a:pPr indent="0" lvl="0" marL="0" marR="0" rtl="0" algn="ctr">
              <a:lnSpc>
                <a:spcPct val="159574"/>
              </a:lnSpc>
              <a:spcBef>
                <a:spcPts val="0"/>
              </a:spcBef>
              <a:spcAft>
                <a:spcPts val="0"/>
              </a:spcAft>
              <a:buClr>
                <a:srgbClr val="DAD1E6"/>
              </a:buClr>
              <a:buSzPts val="2350"/>
              <a:buFont typeface="Inconsolata"/>
              <a:buNone/>
            </a:pPr>
            <a:r>
              <a:rPr b="1" i="0" lang="en-US" sz="2350" u="none" cap="none" strike="noStrike">
                <a:solidFill>
                  <a:srgbClr val="DAD1E6"/>
                </a:solidFill>
                <a:latin typeface="Inconsolata"/>
                <a:ea typeface="Inconsolata"/>
                <a:cs typeface="Inconsolata"/>
                <a:sym typeface="Inconsolata"/>
              </a:rPr>
              <a:t>1</a:t>
            </a:r>
            <a:endParaRPr b="0" i="0" sz="2350" u="none" cap="none" strike="noStrike"/>
          </a:p>
        </p:txBody>
      </p:sp>
      <p:sp>
        <p:nvSpPr>
          <p:cNvPr id="168" name="Google Shape;168;p21"/>
          <p:cNvSpPr/>
          <p:nvPr/>
        </p:nvSpPr>
        <p:spPr>
          <a:xfrm>
            <a:off x="3150751" y="2067163"/>
            <a:ext cx="2672001" cy="333970"/>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DAD1E6"/>
              </a:buClr>
              <a:buSzPts val="2100"/>
              <a:buFont typeface="Inconsolata"/>
              <a:buNone/>
            </a:pPr>
            <a:r>
              <a:rPr b="1" i="0" lang="en-US" sz="2100" u="none" cap="none" strike="noStrike">
                <a:solidFill>
                  <a:srgbClr val="DAD1E6"/>
                </a:solidFill>
                <a:latin typeface="Inconsolata"/>
                <a:ea typeface="Inconsolata"/>
                <a:cs typeface="Inconsolata"/>
                <a:sym typeface="Inconsolata"/>
              </a:rPr>
              <a:t>Task</a:t>
            </a:r>
            <a:endParaRPr b="0" i="0" sz="2100" u="none" cap="none" strike="noStrike"/>
          </a:p>
        </p:txBody>
      </p:sp>
      <p:sp>
        <p:nvSpPr>
          <p:cNvPr id="169" name="Google Shape;169;p21"/>
          <p:cNvSpPr/>
          <p:nvPr/>
        </p:nvSpPr>
        <p:spPr>
          <a:xfrm>
            <a:off x="3150751" y="2529364"/>
            <a:ext cx="10517862" cy="683895"/>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1E6"/>
              </a:buClr>
              <a:buSzPts val="1650"/>
              <a:buFont typeface="Fira Sans"/>
              <a:buNone/>
            </a:pPr>
            <a:r>
              <a:rPr b="0" i="0" lang="en-US" sz="1650" u="none" cap="none" strike="noStrike">
                <a:solidFill>
                  <a:srgbClr val="DAD1E6"/>
                </a:solidFill>
                <a:latin typeface="Fira Sans"/>
                <a:ea typeface="Fira Sans"/>
                <a:cs typeface="Fira Sans"/>
                <a:sym typeface="Fira Sans"/>
              </a:rPr>
              <a:t>Coordinate the multi-robot system to accurately draw the Ubuntu-Linux logo within the turtlesim environment. This involves precise path planning and execution to replicate the logo's design.</a:t>
            </a:r>
            <a:endParaRPr b="0" i="0" sz="1650" u="none" cap="none" strike="noStrike"/>
          </a:p>
        </p:txBody>
      </p:sp>
      <p:sp>
        <p:nvSpPr>
          <p:cNvPr id="170" name="Google Shape;170;p21"/>
          <p:cNvSpPr/>
          <p:nvPr/>
        </p:nvSpPr>
        <p:spPr>
          <a:xfrm>
            <a:off x="3043833" y="3411736"/>
            <a:ext cx="10731698" cy="15240"/>
          </a:xfrm>
          <a:prstGeom prst="roundRect">
            <a:avLst>
              <a:gd fmla="val 210398" name="adj"/>
            </a:avLst>
          </a:prstGeom>
          <a:solidFill>
            <a:srgbClr val="5C4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748070" y="3533775"/>
            <a:ext cx="4378047" cy="1915478"/>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1"/>
          <p:cNvSpPr/>
          <p:nvPr/>
        </p:nvSpPr>
        <p:spPr>
          <a:xfrm>
            <a:off x="2786777" y="4303633"/>
            <a:ext cx="300514" cy="375642"/>
          </a:xfrm>
          <a:prstGeom prst="rect">
            <a:avLst/>
          </a:prstGeom>
          <a:noFill/>
          <a:ln>
            <a:noFill/>
          </a:ln>
        </p:spPr>
        <p:txBody>
          <a:bodyPr anchorCtr="0" anchor="t" bIns="0" lIns="0" spcFirstLastPara="1" rIns="0" wrap="square" tIns="0">
            <a:noAutofit/>
          </a:bodyPr>
          <a:lstStyle/>
          <a:p>
            <a:pPr indent="0" lvl="0" marL="0" marR="0" rtl="0" algn="ctr">
              <a:lnSpc>
                <a:spcPct val="159574"/>
              </a:lnSpc>
              <a:spcBef>
                <a:spcPts val="0"/>
              </a:spcBef>
              <a:spcAft>
                <a:spcPts val="0"/>
              </a:spcAft>
              <a:buClr>
                <a:srgbClr val="DAD1E6"/>
              </a:buClr>
              <a:buSzPts val="2350"/>
              <a:buFont typeface="Inconsolata"/>
              <a:buNone/>
            </a:pPr>
            <a:r>
              <a:rPr b="1" i="0" lang="en-US" sz="2350" u="none" cap="none" strike="noStrike">
                <a:solidFill>
                  <a:srgbClr val="DAD1E6"/>
                </a:solidFill>
                <a:latin typeface="Inconsolata"/>
                <a:ea typeface="Inconsolata"/>
                <a:cs typeface="Inconsolata"/>
                <a:sym typeface="Inconsolata"/>
              </a:rPr>
              <a:t>2</a:t>
            </a:r>
            <a:endParaRPr b="0" i="0" sz="2350" u="none" cap="none" strike="noStrike"/>
          </a:p>
        </p:txBody>
      </p:sp>
      <p:sp>
        <p:nvSpPr>
          <p:cNvPr id="173" name="Google Shape;173;p21"/>
          <p:cNvSpPr/>
          <p:nvPr/>
        </p:nvSpPr>
        <p:spPr>
          <a:xfrm>
            <a:off x="5339834" y="3747492"/>
            <a:ext cx="2672001" cy="333970"/>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DAD1E6"/>
              </a:buClr>
              <a:buSzPts val="2100"/>
              <a:buFont typeface="Inconsolata"/>
              <a:buNone/>
            </a:pPr>
            <a:r>
              <a:rPr b="1" i="0" lang="en-US" sz="2100" u="none" cap="none" strike="noStrike">
                <a:solidFill>
                  <a:srgbClr val="DAD1E6"/>
                </a:solidFill>
                <a:latin typeface="Inconsolata"/>
                <a:ea typeface="Inconsolata"/>
                <a:cs typeface="Inconsolata"/>
                <a:sym typeface="Inconsolata"/>
              </a:rPr>
              <a:t>Systems</a:t>
            </a:r>
            <a:endParaRPr b="0" i="0" sz="2100" u="none" cap="none" strike="noStrike"/>
          </a:p>
        </p:txBody>
      </p:sp>
      <p:sp>
        <p:nvSpPr>
          <p:cNvPr id="174" name="Google Shape;174;p21"/>
          <p:cNvSpPr/>
          <p:nvPr/>
        </p:nvSpPr>
        <p:spPr>
          <a:xfrm>
            <a:off x="5339834" y="4209693"/>
            <a:ext cx="8328779" cy="1025843"/>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1E6"/>
              </a:buClr>
              <a:buSzPts val="1650"/>
              <a:buFont typeface="Fira Sans"/>
              <a:buNone/>
            </a:pPr>
            <a:r>
              <a:rPr b="0" i="0" lang="en-US" sz="1650" u="none" cap="none" strike="noStrike">
                <a:solidFill>
                  <a:srgbClr val="DAD1E6"/>
                </a:solidFill>
                <a:latin typeface="Fira Sans"/>
                <a:ea typeface="Fira Sans"/>
                <a:cs typeface="Fira Sans"/>
                <a:sym typeface="Fira Sans"/>
              </a:rPr>
              <a:t>Utilize Ubuntu 20.04 as a General Purpose Operating System (GPOS) and Pardus as a Real-Time Operating System (RTOS), testing both under similar conditions to compare their performance.</a:t>
            </a:r>
            <a:endParaRPr b="0" i="0" sz="1650" u="none" cap="none" strike="noStrike"/>
          </a:p>
        </p:txBody>
      </p:sp>
      <p:sp>
        <p:nvSpPr>
          <p:cNvPr id="175" name="Google Shape;175;p21"/>
          <p:cNvSpPr/>
          <p:nvPr/>
        </p:nvSpPr>
        <p:spPr>
          <a:xfrm>
            <a:off x="5232916" y="5434013"/>
            <a:ext cx="8542615" cy="15240"/>
          </a:xfrm>
          <a:prstGeom prst="roundRect">
            <a:avLst>
              <a:gd fmla="val 210398" name="adj"/>
            </a:avLst>
          </a:prstGeom>
          <a:solidFill>
            <a:srgbClr val="5C4E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748070" y="5556052"/>
            <a:ext cx="6567130" cy="1915478"/>
          </a:xfrm>
          <a:prstGeom prst="roundRect">
            <a:avLst>
              <a:gd fmla="val 1674" name="adj"/>
            </a:avLst>
          </a:prstGeom>
          <a:solidFill>
            <a:srgbClr val="4335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3881318" y="6325910"/>
            <a:ext cx="300514" cy="375642"/>
          </a:xfrm>
          <a:prstGeom prst="rect">
            <a:avLst/>
          </a:prstGeom>
          <a:noFill/>
          <a:ln>
            <a:noFill/>
          </a:ln>
        </p:spPr>
        <p:txBody>
          <a:bodyPr anchorCtr="0" anchor="t" bIns="0" lIns="0" spcFirstLastPara="1" rIns="0" wrap="square" tIns="0">
            <a:noAutofit/>
          </a:bodyPr>
          <a:lstStyle/>
          <a:p>
            <a:pPr indent="0" lvl="0" marL="0" marR="0" rtl="0" algn="ctr">
              <a:lnSpc>
                <a:spcPct val="159574"/>
              </a:lnSpc>
              <a:spcBef>
                <a:spcPts val="0"/>
              </a:spcBef>
              <a:spcAft>
                <a:spcPts val="0"/>
              </a:spcAft>
              <a:buClr>
                <a:srgbClr val="DAD1E6"/>
              </a:buClr>
              <a:buSzPts val="2350"/>
              <a:buFont typeface="Inconsolata"/>
              <a:buNone/>
            </a:pPr>
            <a:r>
              <a:rPr b="1" i="0" lang="en-US" sz="2350" u="none" cap="none" strike="noStrike">
                <a:solidFill>
                  <a:srgbClr val="DAD1E6"/>
                </a:solidFill>
                <a:latin typeface="Inconsolata"/>
                <a:ea typeface="Inconsolata"/>
                <a:cs typeface="Inconsolata"/>
                <a:sym typeface="Inconsolata"/>
              </a:rPr>
              <a:t>3</a:t>
            </a:r>
            <a:endParaRPr b="0" i="0" sz="2350" u="none" cap="none" strike="noStrike"/>
          </a:p>
        </p:txBody>
      </p:sp>
      <p:sp>
        <p:nvSpPr>
          <p:cNvPr id="178" name="Google Shape;178;p21"/>
          <p:cNvSpPr/>
          <p:nvPr/>
        </p:nvSpPr>
        <p:spPr>
          <a:xfrm>
            <a:off x="7528917" y="5769769"/>
            <a:ext cx="2672001" cy="333970"/>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DAD1E6"/>
              </a:buClr>
              <a:buSzPts val="2100"/>
              <a:buFont typeface="Inconsolata"/>
              <a:buNone/>
            </a:pPr>
            <a:r>
              <a:rPr b="1" i="0" lang="en-US" sz="2100" u="none" cap="none" strike="noStrike">
                <a:solidFill>
                  <a:srgbClr val="DAD1E6"/>
                </a:solidFill>
                <a:latin typeface="Inconsolata"/>
                <a:ea typeface="Inconsolata"/>
                <a:cs typeface="Inconsolata"/>
                <a:sym typeface="Inconsolata"/>
              </a:rPr>
              <a:t>Metrics</a:t>
            </a:r>
            <a:endParaRPr b="0" i="0" sz="2100" u="none" cap="none" strike="noStrike"/>
          </a:p>
        </p:txBody>
      </p:sp>
      <p:sp>
        <p:nvSpPr>
          <p:cNvPr id="179" name="Google Shape;179;p21"/>
          <p:cNvSpPr/>
          <p:nvPr/>
        </p:nvSpPr>
        <p:spPr>
          <a:xfrm>
            <a:off x="7528917" y="6231969"/>
            <a:ext cx="6139696" cy="1025843"/>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1E6"/>
              </a:buClr>
              <a:buSzPts val="1650"/>
              <a:buFont typeface="Fira Sans"/>
              <a:buNone/>
            </a:pPr>
            <a:r>
              <a:rPr b="0" i="0" lang="en-US" sz="1650" u="none" cap="none" strike="noStrike">
                <a:solidFill>
                  <a:srgbClr val="DAD1E6"/>
                </a:solidFill>
                <a:latin typeface="Fira Sans"/>
                <a:ea typeface="Fira Sans"/>
                <a:cs typeface="Fira Sans"/>
                <a:sym typeface="Fira Sans"/>
              </a:rPr>
              <a:t>Evaluate CPU usage to measure the computational load and processing time to assess the duration required for the logo drawing task, highlighting the efficiency of each OS.</a:t>
            </a:r>
            <a:endParaRPr b="0" i="0" sz="1650" u="none" cap="none" strike="noStrike"/>
          </a:p>
        </p:txBody>
      </p:sp>
      <p:sp>
        <p:nvSpPr>
          <p:cNvPr id="180" name="Google Shape;180;p21"/>
          <p:cNvSpPr/>
          <p:nvPr/>
        </p:nvSpPr>
        <p:spPr>
          <a:xfrm>
            <a:off x="12838100" y="7721600"/>
            <a:ext cx="1698600" cy="460500"/>
          </a:xfrm>
          <a:prstGeom prst="rect">
            <a:avLst/>
          </a:prstGeom>
          <a:solidFill>
            <a:srgbClr val="241631"/>
          </a:solidFill>
          <a:ln cap="flat" cmpd="sng" w="9525">
            <a:solidFill>
              <a:srgbClr val="24163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descr="preencoded.png" id="186" name="Google Shape;186;p22"/>
          <p:cNvPicPr preferRelativeResize="0"/>
          <p:nvPr/>
        </p:nvPicPr>
        <p:blipFill rotWithShape="1">
          <a:blip r:embed="rId3">
            <a:alphaModFix/>
          </a:blip>
          <a:srcRect b="0" l="0" r="0" t="0"/>
          <a:stretch/>
        </p:blipFill>
        <p:spPr>
          <a:xfrm>
            <a:off x="0" y="0"/>
            <a:ext cx="14630400" cy="2835235"/>
          </a:xfrm>
          <a:prstGeom prst="rect">
            <a:avLst/>
          </a:prstGeom>
          <a:noFill/>
          <a:ln>
            <a:noFill/>
          </a:ln>
        </p:spPr>
      </p:pic>
      <p:sp>
        <p:nvSpPr>
          <p:cNvPr id="187" name="Google Shape;187;p22"/>
          <p:cNvSpPr/>
          <p:nvPr/>
        </p:nvSpPr>
        <p:spPr>
          <a:xfrm>
            <a:off x="793790" y="4008715"/>
            <a:ext cx="9922073"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F94CAF"/>
              </a:buClr>
              <a:buSzPts val="4450"/>
              <a:buFont typeface="Inconsolata"/>
              <a:buNone/>
            </a:pPr>
            <a:r>
              <a:rPr b="1" i="0" lang="en-US" sz="4450" u="none" cap="none" strike="noStrike">
                <a:solidFill>
                  <a:srgbClr val="F94CAF"/>
                </a:solidFill>
                <a:latin typeface="Inconsolata"/>
                <a:ea typeface="Inconsolata"/>
                <a:cs typeface="Inconsolata"/>
                <a:sym typeface="Inconsolata"/>
              </a:rPr>
              <a:t>Results: Processing Time Comparison</a:t>
            </a:r>
            <a:endParaRPr b="0" i="0" sz="4450" u="none" cap="none" strike="noStrike"/>
          </a:p>
        </p:txBody>
      </p:sp>
      <p:sp>
        <p:nvSpPr>
          <p:cNvPr id="188" name="Google Shape;188;p22"/>
          <p:cNvSpPr/>
          <p:nvPr/>
        </p:nvSpPr>
        <p:spPr>
          <a:xfrm>
            <a:off x="793790" y="5171003"/>
            <a:ext cx="4120753" cy="74842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5850"/>
              <a:buFont typeface="Inconsolata"/>
              <a:buNone/>
            </a:pPr>
            <a:r>
              <a:rPr b="1" i="0" lang="en-US" sz="5850" u="none" cap="none" strike="noStrike">
                <a:solidFill>
                  <a:srgbClr val="DAD1E6"/>
                </a:solidFill>
                <a:latin typeface="Inconsolata"/>
                <a:ea typeface="Inconsolata"/>
                <a:cs typeface="Inconsolata"/>
                <a:sym typeface="Inconsolata"/>
              </a:rPr>
              <a:t>61.89</a:t>
            </a:r>
            <a:endParaRPr b="0" i="0" sz="5850" u="none" cap="none" strike="noStrike"/>
          </a:p>
        </p:txBody>
      </p:sp>
      <p:sp>
        <p:nvSpPr>
          <p:cNvPr id="189" name="Google Shape;189;p22"/>
          <p:cNvSpPr/>
          <p:nvPr/>
        </p:nvSpPr>
        <p:spPr>
          <a:xfrm>
            <a:off x="1436489" y="6202799"/>
            <a:ext cx="2835235" cy="35433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DAD1E6"/>
              </a:buClr>
              <a:buSzPts val="2200"/>
              <a:buFont typeface="Inconsolata"/>
              <a:buNone/>
            </a:pPr>
            <a:r>
              <a:rPr b="1" i="0" lang="en-US" sz="2200" u="none" cap="none" strike="noStrike">
                <a:solidFill>
                  <a:srgbClr val="DAD1E6"/>
                </a:solidFill>
                <a:latin typeface="Inconsolata"/>
                <a:ea typeface="Inconsolata"/>
                <a:cs typeface="Inconsolata"/>
                <a:sym typeface="Inconsolata"/>
              </a:rPr>
              <a:t>Ubuntu GPOS</a:t>
            </a:r>
            <a:endParaRPr b="0" i="0" sz="2200" u="none" cap="none" strike="noStrike"/>
          </a:p>
        </p:txBody>
      </p:sp>
      <p:sp>
        <p:nvSpPr>
          <p:cNvPr id="190" name="Google Shape;190;p22"/>
          <p:cNvSpPr/>
          <p:nvPr/>
        </p:nvSpPr>
        <p:spPr>
          <a:xfrm>
            <a:off x="793790" y="6693218"/>
            <a:ext cx="4120753" cy="362903"/>
          </a:xfrm>
          <a:prstGeom prst="rect">
            <a:avLst/>
          </a:prstGeom>
          <a:noFill/>
          <a:ln>
            <a:noFill/>
          </a:ln>
        </p:spPr>
        <p:txBody>
          <a:bodyPr anchorCtr="0" anchor="t" bIns="0" lIns="0" spcFirstLastPara="1" rIns="0" wrap="square" tIns="0">
            <a:noAutofit/>
          </a:bodyPr>
          <a:lstStyle/>
          <a:p>
            <a:pPr indent="0" lvl="0" marL="0" marR="0" rtl="0" algn="ctr">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Fastest processing time (ms).</a:t>
            </a:r>
            <a:endParaRPr b="0" i="0" sz="1750" u="none" cap="none" strike="noStrike"/>
          </a:p>
        </p:txBody>
      </p:sp>
      <p:sp>
        <p:nvSpPr>
          <p:cNvPr id="191" name="Google Shape;191;p22"/>
          <p:cNvSpPr/>
          <p:nvPr/>
        </p:nvSpPr>
        <p:spPr>
          <a:xfrm>
            <a:off x="5254704" y="5171003"/>
            <a:ext cx="4120872" cy="74842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5850"/>
              <a:buFont typeface="Inconsolata"/>
              <a:buNone/>
            </a:pPr>
            <a:r>
              <a:rPr b="1" i="0" lang="en-US" sz="5850" u="none" cap="none" strike="noStrike">
                <a:solidFill>
                  <a:srgbClr val="DAD1E6"/>
                </a:solidFill>
                <a:latin typeface="Inconsolata"/>
                <a:ea typeface="Inconsolata"/>
                <a:cs typeface="Inconsolata"/>
                <a:sym typeface="Inconsolata"/>
              </a:rPr>
              <a:t>68.94</a:t>
            </a:r>
            <a:endParaRPr b="0" i="0" sz="5850" u="none" cap="none" strike="noStrike"/>
          </a:p>
        </p:txBody>
      </p:sp>
      <p:sp>
        <p:nvSpPr>
          <p:cNvPr id="192" name="Google Shape;192;p22"/>
          <p:cNvSpPr/>
          <p:nvPr/>
        </p:nvSpPr>
        <p:spPr>
          <a:xfrm>
            <a:off x="5897523" y="6202799"/>
            <a:ext cx="2835235" cy="35433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DAD1E6"/>
              </a:buClr>
              <a:buSzPts val="2200"/>
              <a:buFont typeface="Inconsolata"/>
              <a:buNone/>
            </a:pPr>
            <a:r>
              <a:rPr b="1" i="0" lang="en-US" sz="2200" u="none" cap="none" strike="noStrike">
                <a:solidFill>
                  <a:srgbClr val="DAD1E6"/>
                </a:solidFill>
                <a:latin typeface="Inconsolata"/>
                <a:ea typeface="Inconsolata"/>
                <a:cs typeface="Inconsolata"/>
                <a:sym typeface="Inconsolata"/>
              </a:rPr>
              <a:t>Ubuntu RTOS</a:t>
            </a:r>
            <a:endParaRPr b="0" i="0" sz="2200" u="none" cap="none" strike="noStrike"/>
          </a:p>
        </p:txBody>
      </p:sp>
      <p:sp>
        <p:nvSpPr>
          <p:cNvPr id="193" name="Google Shape;193;p22"/>
          <p:cNvSpPr/>
          <p:nvPr/>
        </p:nvSpPr>
        <p:spPr>
          <a:xfrm>
            <a:off x="5254704" y="6693218"/>
            <a:ext cx="4120872" cy="362903"/>
          </a:xfrm>
          <a:prstGeom prst="rect">
            <a:avLst/>
          </a:prstGeom>
          <a:noFill/>
          <a:ln>
            <a:noFill/>
          </a:ln>
        </p:spPr>
        <p:txBody>
          <a:bodyPr anchorCtr="0" anchor="t" bIns="0" lIns="0" spcFirstLastPara="1" rIns="0" wrap="square" tIns="0">
            <a:noAutofit/>
          </a:bodyPr>
          <a:lstStyle/>
          <a:p>
            <a:pPr indent="0" lvl="0" marL="0" marR="0" rtl="0" algn="ctr">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Slightly slower than GPOS (ms).</a:t>
            </a:r>
            <a:endParaRPr b="0" i="0" sz="1750" u="none" cap="none" strike="noStrike"/>
          </a:p>
        </p:txBody>
      </p:sp>
      <p:sp>
        <p:nvSpPr>
          <p:cNvPr id="194" name="Google Shape;194;p22"/>
          <p:cNvSpPr/>
          <p:nvPr/>
        </p:nvSpPr>
        <p:spPr>
          <a:xfrm>
            <a:off x="9715738" y="5171003"/>
            <a:ext cx="4120753" cy="74842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1E6"/>
              </a:buClr>
              <a:buSzPts val="5850"/>
              <a:buFont typeface="Inconsolata"/>
              <a:buNone/>
            </a:pPr>
            <a:r>
              <a:rPr b="1" i="0" lang="en-US" sz="5850" u="none" cap="none" strike="noStrike">
                <a:solidFill>
                  <a:srgbClr val="DAD1E6"/>
                </a:solidFill>
                <a:latin typeface="Inconsolata"/>
                <a:ea typeface="Inconsolata"/>
                <a:cs typeface="Inconsolata"/>
                <a:sym typeface="Inconsolata"/>
              </a:rPr>
              <a:t>76.70</a:t>
            </a:r>
            <a:endParaRPr b="0" i="0" sz="5850" u="none" cap="none" strike="noStrike"/>
          </a:p>
        </p:txBody>
      </p:sp>
      <p:sp>
        <p:nvSpPr>
          <p:cNvPr id="195" name="Google Shape;195;p22"/>
          <p:cNvSpPr/>
          <p:nvPr/>
        </p:nvSpPr>
        <p:spPr>
          <a:xfrm>
            <a:off x="10358438" y="6202799"/>
            <a:ext cx="2835235" cy="354330"/>
          </a:xfrm>
          <a:prstGeom prst="rect">
            <a:avLst/>
          </a:prstGeom>
          <a:noFill/>
          <a:ln>
            <a:noFill/>
          </a:ln>
        </p:spPr>
        <p:txBody>
          <a:bodyPr anchorCtr="0" anchor="t" bIns="0" lIns="0" spcFirstLastPara="1" rIns="0" wrap="square" tIns="0">
            <a:noAutofit/>
          </a:bodyPr>
          <a:lstStyle/>
          <a:p>
            <a:pPr indent="0" lvl="0" marL="0" marR="0" rtl="0" algn="ctr">
              <a:lnSpc>
                <a:spcPct val="125000"/>
              </a:lnSpc>
              <a:spcBef>
                <a:spcPts val="0"/>
              </a:spcBef>
              <a:spcAft>
                <a:spcPts val="0"/>
              </a:spcAft>
              <a:buClr>
                <a:srgbClr val="DAD1E6"/>
              </a:buClr>
              <a:buSzPts val="2200"/>
              <a:buFont typeface="Inconsolata"/>
              <a:buNone/>
            </a:pPr>
            <a:r>
              <a:rPr b="1" i="0" lang="en-US" sz="2200" u="none" cap="none" strike="noStrike">
                <a:solidFill>
                  <a:srgbClr val="DAD1E6"/>
                </a:solidFill>
                <a:latin typeface="Inconsolata"/>
                <a:ea typeface="Inconsolata"/>
                <a:cs typeface="Inconsolata"/>
                <a:sym typeface="Inconsolata"/>
              </a:rPr>
              <a:t>Pardus GPOS</a:t>
            </a:r>
            <a:endParaRPr b="0" i="0" sz="2200" u="none" cap="none" strike="noStrike"/>
          </a:p>
        </p:txBody>
      </p:sp>
      <p:sp>
        <p:nvSpPr>
          <p:cNvPr id="196" name="Google Shape;196;p22"/>
          <p:cNvSpPr/>
          <p:nvPr/>
        </p:nvSpPr>
        <p:spPr>
          <a:xfrm>
            <a:off x="9715738" y="6693218"/>
            <a:ext cx="4120753" cy="362903"/>
          </a:xfrm>
          <a:prstGeom prst="rect">
            <a:avLst/>
          </a:prstGeom>
          <a:noFill/>
          <a:ln>
            <a:noFill/>
          </a:ln>
        </p:spPr>
        <p:txBody>
          <a:bodyPr anchorCtr="0" anchor="t" bIns="0" lIns="0" spcFirstLastPara="1" rIns="0" wrap="square" tIns="0">
            <a:noAutofit/>
          </a:bodyPr>
          <a:lstStyle/>
          <a:p>
            <a:pPr indent="0" lvl="0" marL="0" marR="0" rtl="0" algn="ctr">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Slower than Ubuntu GPOS (ms).</a:t>
            </a:r>
            <a:endParaRPr b="0" i="0" sz="1750" u="none" cap="none" strike="noStrike"/>
          </a:p>
        </p:txBody>
      </p:sp>
      <p:sp>
        <p:nvSpPr>
          <p:cNvPr id="197" name="Google Shape;197;p22"/>
          <p:cNvSpPr/>
          <p:nvPr/>
        </p:nvSpPr>
        <p:spPr>
          <a:xfrm>
            <a:off x="12838100" y="7721600"/>
            <a:ext cx="1698600" cy="460500"/>
          </a:xfrm>
          <a:prstGeom prst="rect">
            <a:avLst/>
          </a:prstGeom>
          <a:solidFill>
            <a:srgbClr val="241631"/>
          </a:solidFill>
          <a:ln cap="flat" cmpd="sng" w="9525">
            <a:solidFill>
              <a:srgbClr val="24163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3"/>
          <p:cNvSpPr/>
          <p:nvPr/>
        </p:nvSpPr>
        <p:spPr>
          <a:xfrm>
            <a:off x="793790" y="1332309"/>
            <a:ext cx="11056025"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F94CAF"/>
              </a:buClr>
              <a:buSzPts val="4450"/>
              <a:buFont typeface="Inconsolata"/>
              <a:buNone/>
            </a:pPr>
            <a:r>
              <a:rPr b="1" i="0" lang="en-US" sz="4450" u="none" cap="none" strike="noStrike">
                <a:solidFill>
                  <a:srgbClr val="F94CAF"/>
                </a:solidFill>
                <a:latin typeface="Inconsolata"/>
                <a:ea typeface="Inconsolata"/>
                <a:cs typeface="Inconsolata"/>
                <a:sym typeface="Inconsolata"/>
              </a:rPr>
              <a:t>Results: CPU Usage and Key Observations</a:t>
            </a:r>
            <a:endParaRPr b="0" i="0" sz="4450" u="none" cap="none" strike="noStrike"/>
          </a:p>
        </p:txBody>
      </p:sp>
      <p:sp>
        <p:nvSpPr>
          <p:cNvPr id="204" name="Google Shape;204;p23"/>
          <p:cNvSpPr/>
          <p:nvPr/>
        </p:nvSpPr>
        <p:spPr>
          <a:xfrm>
            <a:off x="793790" y="2608064"/>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2200"/>
              <a:buFont typeface="Inconsolata"/>
              <a:buNone/>
            </a:pPr>
            <a:r>
              <a:rPr b="1" i="0" lang="en-US" sz="2200" u="none" cap="none" strike="noStrike">
                <a:solidFill>
                  <a:srgbClr val="F94CAF"/>
                </a:solidFill>
                <a:latin typeface="Inconsolata"/>
                <a:ea typeface="Inconsolata"/>
                <a:cs typeface="Inconsolata"/>
                <a:sym typeface="Inconsolata"/>
              </a:rPr>
              <a:t>RTOS (Pardus)</a:t>
            </a:r>
            <a:endParaRPr b="0" i="0" sz="2200" u="none" cap="none" strike="noStrike"/>
          </a:p>
        </p:txBody>
      </p:sp>
      <p:sp>
        <p:nvSpPr>
          <p:cNvPr id="205" name="Google Shape;205;p23"/>
          <p:cNvSpPr/>
          <p:nvPr/>
        </p:nvSpPr>
        <p:spPr>
          <a:xfrm>
            <a:off x="793790" y="3189208"/>
            <a:ext cx="6244709" cy="217741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Significantly lower CPU usage compared to GPOS, indicating efficient resource management. This is due to the real-time scheduling capabilities of RTOS, which prioritize critical tasks and minimize overhead. The reduced CPU load contributes to more predictable performance and better responsiveness in multi-robot coordination.</a:t>
            </a:r>
            <a:endParaRPr b="0" i="0" sz="1750" u="none" cap="none" strike="noStrike"/>
          </a:p>
        </p:txBody>
      </p:sp>
      <p:sp>
        <p:nvSpPr>
          <p:cNvPr id="206" name="Google Shape;206;p23"/>
          <p:cNvSpPr/>
          <p:nvPr/>
        </p:nvSpPr>
        <p:spPr>
          <a:xfrm>
            <a:off x="793790" y="5570696"/>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DAD1E6"/>
              </a:buClr>
              <a:buSzPts val="1750"/>
              <a:buFont typeface="Fira Sans"/>
              <a:buChar char="•"/>
            </a:pPr>
            <a:r>
              <a:rPr b="0" i="0" lang="en-US" sz="1750" u="none" cap="none" strike="noStrike">
                <a:solidFill>
                  <a:srgbClr val="DAD1E6"/>
                </a:solidFill>
                <a:latin typeface="Fira Sans"/>
                <a:ea typeface="Fira Sans"/>
                <a:cs typeface="Fira Sans"/>
                <a:sym typeface="Fira Sans"/>
              </a:rPr>
              <a:t>Efficient Resource Management</a:t>
            </a:r>
            <a:endParaRPr b="0" i="0" sz="1750" u="none" cap="none" strike="noStrike"/>
          </a:p>
        </p:txBody>
      </p:sp>
      <p:sp>
        <p:nvSpPr>
          <p:cNvPr id="207" name="Google Shape;207;p23"/>
          <p:cNvSpPr/>
          <p:nvPr/>
        </p:nvSpPr>
        <p:spPr>
          <a:xfrm>
            <a:off x="793790" y="6012894"/>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DAD1E6"/>
              </a:buClr>
              <a:buSzPts val="1750"/>
              <a:buFont typeface="Fira Sans"/>
              <a:buChar char="•"/>
            </a:pPr>
            <a:r>
              <a:rPr b="0" i="0" lang="en-US" sz="1750" u="none" cap="none" strike="noStrike">
                <a:solidFill>
                  <a:srgbClr val="DAD1E6"/>
                </a:solidFill>
                <a:latin typeface="Fira Sans"/>
                <a:ea typeface="Fira Sans"/>
                <a:cs typeface="Fira Sans"/>
                <a:sym typeface="Fira Sans"/>
              </a:rPr>
              <a:t>Predictable Performance</a:t>
            </a:r>
            <a:endParaRPr b="0" i="0" sz="1750" u="none" cap="none" strike="noStrike"/>
          </a:p>
        </p:txBody>
      </p:sp>
      <p:sp>
        <p:nvSpPr>
          <p:cNvPr id="208" name="Google Shape;208;p23"/>
          <p:cNvSpPr/>
          <p:nvPr/>
        </p:nvSpPr>
        <p:spPr>
          <a:xfrm>
            <a:off x="793790" y="6455093"/>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DAD1E6"/>
              </a:buClr>
              <a:buSzPts val="1750"/>
              <a:buFont typeface="Fira Sans"/>
              <a:buChar char="•"/>
            </a:pPr>
            <a:r>
              <a:rPr b="0" i="0" lang="en-US" sz="1750" u="none" cap="none" strike="noStrike">
                <a:solidFill>
                  <a:srgbClr val="DAD1E6"/>
                </a:solidFill>
                <a:latin typeface="Fira Sans"/>
                <a:ea typeface="Fira Sans"/>
                <a:cs typeface="Fira Sans"/>
                <a:sym typeface="Fira Sans"/>
              </a:rPr>
              <a:t>Better Responsiveness</a:t>
            </a:r>
            <a:endParaRPr b="0" i="0" sz="1750" u="none" cap="none" strike="noStrike"/>
          </a:p>
        </p:txBody>
      </p:sp>
      <p:sp>
        <p:nvSpPr>
          <p:cNvPr id="209" name="Google Shape;209;p23"/>
          <p:cNvSpPr/>
          <p:nvPr/>
        </p:nvSpPr>
        <p:spPr>
          <a:xfrm>
            <a:off x="7599521" y="2608064"/>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94CAF"/>
              </a:buClr>
              <a:buSzPts val="2200"/>
              <a:buFont typeface="Inconsolata"/>
              <a:buNone/>
            </a:pPr>
            <a:r>
              <a:rPr b="1" i="0" lang="en-US" sz="2200" u="none" cap="none" strike="noStrike">
                <a:solidFill>
                  <a:srgbClr val="F94CAF"/>
                </a:solidFill>
                <a:latin typeface="Inconsolata"/>
                <a:ea typeface="Inconsolata"/>
                <a:cs typeface="Inconsolata"/>
                <a:sym typeface="Inconsolata"/>
              </a:rPr>
              <a:t>Ubuntu GPOS</a:t>
            </a:r>
            <a:endParaRPr b="0" i="0" sz="2200" u="none" cap="none" strike="noStrike"/>
          </a:p>
        </p:txBody>
      </p:sp>
      <p:sp>
        <p:nvSpPr>
          <p:cNvPr id="210" name="Google Shape;210;p23"/>
          <p:cNvSpPr/>
          <p:nvPr/>
        </p:nvSpPr>
        <p:spPr>
          <a:xfrm>
            <a:off x="7599521" y="3189208"/>
            <a:ext cx="6244709" cy="217741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DAD1E6"/>
              </a:buClr>
              <a:buSzPts val="1750"/>
              <a:buFont typeface="Fira Sans"/>
              <a:buNone/>
            </a:pPr>
            <a:r>
              <a:rPr b="0" i="0" lang="en-US" sz="1750" u="none" cap="none" strike="noStrike">
                <a:solidFill>
                  <a:srgbClr val="DAD1E6"/>
                </a:solidFill>
                <a:latin typeface="Fira Sans"/>
                <a:ea typeface="Fira Sans"/>
                <a:cs typeface="Fira Sans"/>
                <a:sym typeface="Fira Sans"/>
              </a:rPr>
              <a:t>Demonstrated the lowest processing time but exhibited moderate CPU usage. While GPOS provides a faster average processing time, its CPU usage fluctuates more due to its general-purpose scheduling, which balances various system processes. This can lead to occasional performance spikes and less predictable behavior in real-time applications.</a:t>
            </a:r>
            <a:endParaRPr b="0" i="0" sz="1750" u="none" cap="none" strike="noStrike"/>
          </a:p>
        </p:txBody>
      </p:sp>
      <p:sp>
        <p:nvSpPr>
          <p:cNvPr id="211" name="Google Shape;211;p23"/>
          <p:cNvSpPr/>
          <p:nvPr/>
        </p:nvSpPr>
        <p:spPr>
          <a:xfrm>
            <a:off x="7599521" y="5570696"/>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DAD1E6"/>
              </a:buClr>
              <a:buSzPts val="1750"/>
              <a:buFont typeface="Fira Sans"/>
              <a:buChar char="•"/>
            </a:pPr>
            <a:r>
              <a:rPr b="0" i="0" lang="en-US" sz="1750" u="none" cap="none" strike="noStrike">
                <a:solidFill>
                  <a:srgbClr val="DAD1E6"/>
                </a:solidFill>
                <a:latin typeface="Fira Sans"/>
                <a:ea typeface="Fira Sans"/>
                <a:cs typeface="Fira Sans"/>
                <a:sym typeface="Fira Sans"/>
              </a:rPr>
              <a:t>Faster Average Processing Time</a:t>
            </a:r>
            <a:endParaRPr b="0" i="0" sz="1750" u="none" cap="none" strike="noStrike"/>
          </a:p>
        </p:txBody>
      </p:sp>
      <p:sp>
        <p:nvSpPr>
          <p:cNvPr id="212" name="Google Shape;212;p23"/>
          <p:cNvSpPr/>
          <p:nvPr/>
        </p:nvSpPr>
        <p:spPr>
          <a:xfrm>
            <a:off x="7599521" y="6012894"/>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DAD1E6"/>
              </a:buClr>
              <a:buSzPts val="1750"/>
              <a:buFont typeface="Fira Sans"/>
              <a:buChar char="•"/>
            </a:pPr>
            <a:r>
              <a:rPr b="0" i="0" lang="en-US" sz="1750" u="none" cap="none" strike="noStrike">
                <a:solidFill>
                  <a:srgbClr val="DAD1E6"/>
                </a:solidFill>
                <a:latin typeface="Fira Sans"/>
                <a:ea typeface="Fira Sans"/>
                <a:cs typeface="Fira Sans"/>
                <a:sym typeface="Fira Sans"/>
              </a:rPr>
              <a:t>Fluctuating CPU Usage</a:t>
            </a:r>
            <a:endParaRPr b="0" i="0" sz="1750" u="none" cap="none" strike="noStrike"/>
          </a:p>
        </p:txBody>
      </p:sp>
      <p:sp>
        <p:nvSpPr>
          <p:cNvPr id="213" name="Google Shape;213;p23"/>
          <p:cNvSpPr/>
          <p:nvPr/>
        </p:nvSpPr>
        <p:spPr>
          <a:xfrm>
            <a:off x="7599521" y="6455093"/>
            <a:ext cx="6244709" cy="362903"/>
          </a:xfrm>
          <a:prstGeom prst="rect">
            <a:avLst/>
          </a:prstGeom>
          <a:noFill/>
          <a:ln>
            <a:noFill/>
          </a:ln>
        </p:spPr>
        <p:txBody>
          <a:bodyPr anchorCtr="0" anchor="t" bIns="0" lIns="0" spcFirstLastPara="1" rIns="0" wrap="square" tIns="0">
            <a:noAutofit/>
          </a:bodyPr>
          <a:lstStyle/>
          <a:p>
            <a:pPr indent="-342900" lvl="0" marL="342900" marR="0" rtl="0" algn="l">
              <a:lnSpc>
                <a:spcPct val="162857"/>
              </a:lnSpc>
              <a:spcBef>
                <a:spcPts val="0"/>
              </a:spcBef>
              <a:spcAft>
                <a:spcPts val="0"/>
              </a:spcAft>
              <a:buClr>
                <a:srgbClr val="DAD1E6"/>
              </a:buClr>
              <a:buSzPts val="1750"/>
              <a:buFont typeface="Fira Sans"/>
              <a:buChar char="•"/>
            </a:pPr>
            <a:r>
              <a:rPr b="0" i="0" lang="en-US" sz="1750" u="none" cap="none" strike="noStrike">
                <a:solidFill>
                  <a:srgbClr val="DAD1E6"/>
                </a:solidFill>
                <a:latin typeface="Fira Sans"/>
                <a:ea typeface="Fira Sans"/>
                <a:cs typeface="Fira Sans"/>
                <a:sym typeface="Fira Sans"/>
              </a:rPr>
              <a:t>Less Predictable Behavior</a:t>
            </a:r>
            <a:endParaRPr b="0" i="0" sz="1750" u="none" cap="none" strike="noStrike"/>
          </a:p>
        </p:txBody>
      </p:sp>
      <p:sp>
        <p:nvSpPr>
          <p:cNvPr id="214" name="Google Shape;214;p23"/>
          <p:cNvSpPr/>
          <p:nvPr/>
        </p:nvSpPr>
        <p:spPr>
          <a:xfrm>
            <a:off x="12838100" y="7721600"/>
            <a:ext cx="1698600" cy="460500"/>
          </a:xfrm>
          <a:prstGeom prst="rect">
            <a:avLst/>
          </a:prstGeom>
          <a:solidFill>
            <a:srgbClr val="241631"/>
          </a:solidFill>
          <a:ln cap="flat" cmpd="sng" w="9525">
            <a:solidFill>
              <a:srgbClr val="24163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